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tags/tag4.xml" ContentType="application/vnd.openxmlformats-officedocument.presentationml.tags+xml"/>
  <Override PartName="/ppt/theme/themeOverride22.xml" ContentType="application/vnd.openxmlformats-officedocument.themeOverride+xml"/>
  <Override PartName="/ppt/tags/tag5.xml" ContentType="application/vnd.openxmlformats-officedocument.presentationml.tags+xml"/>
  <Override PartName="/ppt/theme/themeOverride23.xml" ContentType="application/vnd.openxmlformats-officedocument.themeOverride+xml"/>
  <Override PartName="/ppt/notesSlides/notesSlide3.xml" ContentType="application/vnd.openxmlformats-officedocument.presentationml.notesSlide+xml"/>
  <Override PartName="/ppt/theme/themeOverride24.xml" ContentType="application/vnd.openxmlformats-officedocument.themeOverride+xml"/>
  <Override PartName="/ppt/notesSlides/notesSlide4.xml" ContentType="application/vnd.openxmlformats-officedocument.presentationml.notesSlide+xml"/>
  <Override PartName="/ppt/theme/themeOverride25.xml" ContentType="application/vnd.openxmlformats-officedocument.themeOverride+xml"/>
  <Override PartName="/ppt/notesSlides/notesSlide5.xml" ContentType="application/vnd.openxmlformats-officedocument.presentationml.notesSlide+xml"/>
  <Override PartName="/ppt/theme/themeOverride26.xml" ContentType="application/vnd.openxmlformats-officedocument.themeOverride+xml"/>
  <Override PartName="/ppt/notesSlides/notesSlide6.xml" ContentType="application/vnd.openxmlformats-officedocument.presentationml.notesSlide+xml"/>
  <Override PartName="/ppt/theme/themeOverride27.xml" ContentType="application/vnd.openxmlformats-officedocument.themeOverride+xml"/>
  <Override PartName="/ppt/theme/themeOverride28.xml" ContentType="application/vnd.openxmlformats-officedocument.themeOverride+xml"/>
  <Override PartName="/ppt/notesSlides/notesSlide7.xml" ContentType="application/vnd.openxmlformats-officedocument.presentationml.notesSl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notesSlides/notesSlide8.xml" ContentType="application/vnd.openxmlformats-officedocument.presentationml.notesSlide+xml"/>
  <Override PartName="/ppt/theme/themeOverride32.xml" ContentType="application/vnd.openxmlformats-officedocument.themeOverride+xml"/>
  <Override PartName="/ppt/notesSlides/notesSlide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Override33.xml" ContentType="application/vnd.openxmlformats-officedocument.themeOverride+xml"/>
  <Override PartName="/ppt/notesSlides/notesSlide10.xml" ContentType="application/vnd.openxmlformats-officedocument.presentationml.notesSlide+xml"/>
  <Override PartName="/ppt/theme/themeOverride34.xml" ContentType="application/vnd.openxmlformats-officedocument.themeOverride+xml"/>
  <Override PartName="/ppt/theme/themeOverride35.xml" ContentType="application/vnd.openxmlformats-officedocument.themeOverride+xml"/>
  <Override PartName="/ppt/notesSlides/notesSlide11.xml" ContentType="application/vnd.openxmlformats-officedocument.presentationml.notesSlide+xml"/>
  <Override PartName="/ppt/theme/themeOverride36.xml" ContentType="application/vnd.openxmlformats-officedocument.themeOverride+xml"/>
  <Override PartName="/ppt/notesSlides/notesSlide12.xml" ContentType="application/vnd.openxmlformats-officedocument.presentationml.notesSlide+xml"/>
  <Override PartName="/ppt/theme/themeOverride37.xml" ContentType="application/vnd.openxmlformats-officedocument.themeOverride+xml"/>
  <Override PartName="/ppt/notesSlides/notesSlide13.xml" ContentType="application/vnd.openxmlformats-officedocument.presentationml.notesSlide+xml"/>
  <Override PartName="/ppt/theme/themeOverride38.xml" ContentType="application/vnd.openxmlformats-officedocument.themeOverride+xml"/>
  <Override PartName="/ppt/notesSlides/notesSlide14.xml" ContentType="application/vnd.openxmlformats-officedocument.presentationml.notesSlide+xml"/>
  <Override PartName="/ppt/theme/themeOverride39.xml" ContentType="application/vnd.openxmlformats-officedocument.themeOverride+xml"/>
  <Override PartName="/ppt/notesSlides/notesSlide15.xml" ContentType="application/vnd.openxmlformats-officedocument.presentationml.notesSlide+xml"/>
  <Override PartName="/ppt/theme/themeOverride40.xml" ContentType="application/vnd.openxmlformats-officedocument.themeOverr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1.xml" ContentType="application/vnd.openxmlformats-officedocument.themeOverride+xml"/>
  <Override PartName="/ppt/tags/tag6.xml" ContentType="application/vnd.openxmlformats-officedocument.presentationml.tags+xml"/>
  <Override PartName="/ppt/theme/themeOverride42.xml" ContentType="application/vnd.openxmlformats-officedocument.themeOverride+xml"/>
  <Override PartName="/ppt/notesSlides/notesSlide17.xml" ContentType="application/vnd.openxmlformats-officedocument.presentationml.notesSlide+xml"/>
  <Override PartName="/ppt/theme/themeOverride43.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1"/>
  </p:notesMasterIdLst>
  <p:sldIdLst>
    <p:sldId id="1283" r:id="rId5"/>
    <p:sldId id="256" r:id="rId6"/>
    <p:sldId id="717" r:id="rId7"/>
    <p:sldId id="1280" r:id="rId8"/>
    <p:sldId id="306" r:id="rId9"/>
    <p:sldId id="334" r:id="rId10"/>
    <p:sldId id="313" r:id="rId11"/>
    <p:sldId id="336" r:id="rId12"/>
    <p:sldId id="318" r:id="rId13"/>
    <p:sldId id="301" r:id="rId14"/>
    <p:sldId id="315" r:id="rId15"/>
    <p:sldId id="316" r:id="rId16"/>
    <p:sldId id="300" r:id="rId17"/>
    <p:sldId id="706" r:id="rId18"/>
    <p:sldId id="707" r:id="rId19"/>
    <p:sldId id="709" r:id="rId20"/>
    <p:sldId id="724" r:id="rId21"/>
    <p:sldId id="715" r:id="rId22"/>
    <p:sldId id="1281" r:id="rId23"/>
    <p:sldId id="716" r:id="rId24"/>
    <p:sldId id="1279" r:id="rId25"/>
    <p:sldId id="725" r:id="rId26"/>
    <p:sldId id="270" r:id="rId27"/>
    <p:sldId id="271" r:id="rId28"/>
    <p:sldId id="641" r:id="rId29"/>
    <p:sldId id="642" r:id="rId30"/>
    <p:sldId id="645" r:id="rId31"/>
    <p:sldId id="646" r:id="rId32"/>
    <p:sldId id="726" r:id="rId33"/>
    <p:sldId id="633" r:id="rId34"/>
    <p:sldId id="568" r:id="rId35"/>
    <p:sldId id="592" r:id="rId36"/>
    <p:sldId id="634" r:id="rId37"/>
    <p:sldId id="576" r:id="rId38"/>
    <p:sldId id="580" r:id="rId39"/>
    <p:sldId id="1282" r:id="rId40"/>
    <p:sldId id="619" r:id="rId41"/>
    <p:sldId id="677" r:id="rId42"/>
    <p:sldId id="694" r:id="rId43"/>
    <p:sldId id="720" r:id="rId44"/>
    <p:sldId id="621" r:id="rId45"/>
    <p:sldId id="549" r:id="rId46"/>
    <p:sldId id="714" r:id="rId47"/>
    <p:sldId id="1284" r:id="rId48"/>
    <p:sldId id="660" r:id="rId49"/>
    <p:sldId id="692" r:id="rId50"/>
  </p:sldIdLst>
  <p:sldSz cx="12192000" cy="6858000"/>
  <p:notesSz cx="6858000" cy="9144000"/>
  <p:custDataLst>
    <p:tags r:id="rId52"/>
  </p:custDataLst>
  <p:defaultTex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asini Juan" initials="TJ" lastIdx="2" clrIdx="0"/>
  <p:cmAuthor id="2" name="ANCAP_WEB\jtomasini"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705" autoAdjust="0"/>
    <p:restoredTop sz="76851" autoAdjust="0"/>
  </p:normalViewPr>
  <p:slideViewPr>
    <p:cSldViewPr snapToGrid="0">
      <p:cViewPr varScale="1">
        <p:scale>
          <a:sx n="87" d="100"/>
          <a:sy n="87" d="100"/>
        </p:scale>
        <p:origin x="252" y="96"/>
      </p:cViewPr>
      <p:guideLst>
        <p:guide orient="horz" pos="2160"/>
        <p:guide pos="3840"/>
      </p:guideLst>
    </p:cSldViewPr>
  </p:slideViewPr>
  <p:notesTextViewPr>
    <p:cViewPr>
      <p:scale>
        <a:sx n="3" d="2"/>
        <a:sy n="3" d="2"/>
      </p:scale>
      <p:origin x="0" y="0"/>
    </p:cViewPr>
  </p:notesTextViewPr>
  <p:sorterViewPr>
    <p:cViewPr>
      <p:scale>
        <a:sx n="125" d="100"/>
        <a:sy n="125" d="100"/>
      </p:scale>
      <p:origin x="0" y="-502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52443A-F024-4232-A3C6-EA21C7980F78}" type="doc">
      <dgm:prSet loTypeId="urn:microsoft.com/office/officeart/2005/8/layout/chevron1" loCatId="process" qsTypeId="urn:microsoft.com/office/officeart/2005/8/quickstyle/3d2" qsCatId="3D" csTypeId="urn:microsoft.com/office/officeart/2005/8/colors/accent1_2" csCatId="accent1" phldr="1"/>
      <dgm:spPr/>
    </dgm:pt>
    <dgm:pt modelId="{23AB13C0-1FBA-45CB-8CA9-29E74D1A0552}">
      <dgm:prSet phldrT="[Texto]"/>
      <dgm:spPr/>
      <dgm:t>
        <a:bodyPr/>
        <a:lstStyle/>
        <a:p>
          <a:r>
            <a:rPr lang="es-ES" b="1" dirty="0"/>
            <a:t>Período 1</a:t>
          </a:r>
        </a:p>
        <a:p>
          <a:r>
            <a:rPr lang="es-ES" dirty="0"/>
            <a:t>(2 años máx.)</a:t>
          </a:r>
          <a:endParaRPr lang="es-UY" dirty="0"/>
        </a:p>
      </dgm:t>
    </dgm:pt>
    <dgm:pt modelId="{B7E5B923-7C32-49D6-A09A-07105DC34BD3}" type="parTrans" cxnId="{05851345-688F-4F92-8D51-D048EE744A6F}">
      <dgm:prSet/>
      <dgm:spPr/>
      <dgm:t>
        <a:bodyPr/>
        <a:lstStyle/>
        <a:p>
          <a:endParaRPr lang="es-UY"/>
        </a:p>
      </dgm:t>
    </dgm:pt>
    <dgm:pt modelId="{549E40F6-F0F3-4B19-A698-F2E7108CE8B3}" type="sibTrans" cxnId="{05851345-688F-4F92-8D51-D048EE744A6F}">
      <dgm:prSet/>
      <dgm:spPr/>
      <dgm:t>
        <a:bodyPr/>
        <a:lstStyle/>
        <a:p>
          <a:endParaRPr lang="es-UY"/>
        </a:p>
      </dgm:t>
    </dgm:pt>
    <dgm:pt modelId="{399A346D-9FC0-49B2-A51B-ECC18ECCF1F9}">
      <dgm:prSet phldrT="[Texto]"/>
      <dgm:spPr/>
      <dgm:t>
        <a:bodyPr/>
        <a:lstStyle/>
        <a:p>
          <a:r>
            <a:rPr lang="es-ES" b="1" dirty="0"/>
            <a:t>Período 2 </a:t>
          </a:r>
        </a:p>
        <a:p>
          <a:r>
            <a:rPr lang="es-ES" b="0" dirty="0"/>
            <a:t> </a:t>
          </a:r>
          <a:r>
            <a:rPr lang="es-ES" dirty="0"/>
            <a:t>(5 años máx.)</a:t>
          </a:r>
          <a:endParaRPr lang="es-UY" dirty="0"/>
        </a:p>
      </dgm:t>
    </dgm:pt>
    <dgm:pt modelId="{19DB78C2-23DD-4815-81E0-6B8CAD97FEC2}" type="parTrans" cxnId="{736DCE2D-CFD0-4888-A739-A96343E1EB5A}">
      <dgm:prSet/>
      <dgm:spPr/>
      <dgm:t>
        <a:bodyPr/>
        <a:lstStyle/>
        <a:p>
          <a:endParaRPr lang="es-UY"/>
        </a:p>
      </dgm:t>
    </dgm:pt>
    <dgm:pt modelId="{322D41DC-520C-4693-901E-45C4D50DE49C}" type="sibTrans" cxnId="{736DCE2D-CFD0-4888-A739-A96343E1EB5A}">
      <dgm:prSet/>
      <dgm:spPr/>
      <dgm:t>
        <a:bodyPr/>
        <a:lstStyle/>
        <a:p>
          <a:endParaRPr lang="es-UY"/>
        </a:p>
      </dgm:t>
    </dgm:pt>
    <dgm:pt modelId="{CE26642E-F0CB-44E7-8F4E-D51D6185227C}">
      <dgm:prSet phldrT="[Texto]"/>
      <dgm:spPr/>
      <dgm:t>
        <a:bodyPr/>
        <a:lstStyle/>
        <a:p>
          <a:r>
            <a:rPr lang="es-ES" b="1" dirty="0"/>
            <a:t>Período 3 </a:t>
          </a:r>
        </a:p>
        <a:p>
          <a:r>
            <a:rPr lang="es-ES" dirty="0"/>
            <a:t>(4 años máx.)</a:t>
          </a:r>
          <a:endParaRPr lang="es-UY" dirty="0"/>
        </a:p>
      </dgm:t>
    </dgm:pt>
    <dgm:pt modelId="{8AE9048F-7AF4-46BE-972F-2A9A586D0C19}" type="parTrans" cxnId="{78D14C00-37DB-415D-8CF0-9BCF19CEF464}">
      <dgm:prSet/>
      <dgm:spPr/>
      <dgm:t>
        <a:bodyPr/>
        <a:lstStyle/>
        <a:p>
          <a:endParaRPr lang="es-UY"/>
        </a:p>
      </dgm:t>
    </dgm:pt>
    <dgm:pt modelId="{64E71E4F-1755-4324-A71B-16A42352C895}" type="sibTrans" cxnId="{78D14C00-37DB-415D-8CF0-9BCF19CEF464}">
      <dgm:prSet/>
      <dgm:spPr/>
      <dgm:t>
        <a:bodyPr/>
        <a:lstStyle/>
        <a:p>
          <a:endParaRPr lang="es-UY"/>
        </a:p>
      </dgm:t>
    </dgm:pt>
    <dgm:pt modelId="{312A4509-1EBF-41BB-921A-A783467C578C}">
      <dgm:prSet phldrT="[Texto]"/>
      <dgm:spPr/>
      <dgm:t>
        <a:bodyPr/>
        <a:lstStyle/>
        <a:p>
          <a:r>
            <a:rPr lang="es-ES" b="1" dirty="0"/>
            <a:t>Período 4: </a:t>
          </a:r>
        </a:p>
        <a:p>
          <a:r>
            <a:rPr lang="es-ES" dirty="0"/>
            <a:t>1er Subperíodo</a:t>
          </a:r>
        </a:p>
        <a:p>
          <a:r>
            <a:rPr lang="es-ES" dirty="0"/>
            <a:t> (25 años min.)</a:t>
          </a:r>
          <a:endParaRPr lang="es-UY" dirty="0"/>
        </a:p>
      </dgm:t>
    </dgm:pt>
    <dgm:pt modelId="{CE54FE99-5389-4D45-8F9E-F7A8B1FAE22C}" type="parTrans" cxnId="{4E869177-D5A6-4EF3-BD2C-423DED69A7DE}">
      <dgm:prSet/>
      <dgm:spPr/>
      <dgm:t>
        <a:bodyPr/>
        <a:lstStyle/>
        <a:p>
          <a:endParaRPr lang="es-UY"/>
        </a:p>
      </dgm:t>
    </dgm:pt>
    <dgm:pt modelId="{BA218B91-CE65-4D3A-894F-FD72C44AD8DB}" type="sibTrans" cxnId="{4E869177-D5A6-4EF3-BD2C-423DED69A7DE}">
      <dgm:prSet/>
      <dgm:spPr/>
      <dgm:t>
        <a:bodyPr/>
        <a:lstStyle/>
        <a:p>
          <a:endParaRPr lang="es-UY"/>
        </a:p>
      </dgm:t>
    </dgm:pt>
    <dgm:pt modelId="{1CEC7C45-B631-4A57-ACE2-8ABF9C3086B7}">
      <dgm:prSet phldrT="[Texto]"/>
      <dgm:spPr/>
      <dgm:t>
        <a:bodyPr/>
        <a:lstStyle/>
        <a:p>
          <a:r>
            <a:rPr lang="es-ES" b="1" dirty="0"/>
            <a:t>Período 4: </a:t>
          </a:r>
        </a:p>
        <a:p>
          <a:r>
            <a:rPr lang="es-ES" dirty="0"/>
            <a:t>2do Subperíodo </a:t>
          </a:r>
        </a:p>
        <a:p>
          <a:r>
            <a:rPr lang="es-ES" dirty="0"/>
            <a:t>(25 años)</a:t>
          </a:r>
          <a:endParaRPr lang="es-UY" dirty="0"/>
        </a:p>
      </dgm:t>
    </dgm:pt>
    <dgm:pt modelId="{99FFA0F0-4B87-4301-8B0F-170C461448A9}" type="parTrans" cxnId="{2D2ED225-6AF8-4393-BEB2-9DAB662B68CF}">
      <dgm:prSet/>
      <dgm:spPr/>
      <dgm:t>
        <a:bodyPr/>
        <a:lstStyle/>
        <a:p>
          <a:endParaRPr lang="es-UY"/>
        </a:p>
      </dgm:t>
    </dgm:pt>
    <dgm:pt modelId="{5C935E2B-76BD-4EDA-A228-099B78931512}" type="sibTrans" cxnId="{2D2ED225-6AF8-4393-BEB2-9DAB662B68CF}">
      <dgm:prSet/>
      <dgm:spPr/>
      <dgm:t>
        <a:bodyPr/>
        <a:lstStyle/>
        <a:p>
          <a:endParaRPr lang="es-UY"/>
        </a:p>
      </dgm:t>
    </dgm:pt>
    <dgm:pt modelId="{1F397CFB-3AF2-46CB-B152-E30240F96CE4}">
      <dgm:prSet phldrT="[Texto]"/>
      <dgm:spPr>
        <a:solidFill>
          <a:srgbClr val="FFC000"/>
        </a:solidFill>
      </dgm:spPr>
      <dgm:t>
        <a:bodyPr/>
        <a:lstStyle/>
        <a:p>
          <a:r>
            <a:rPr lang="es-ES" b="1" dirty="0">
              <a:solidFill>
                <a:schemeClr val="tx1"/>
              </a:solidFill>
            </a:rPr>
            <a:t>Promoción y Definición de Bases (2 años)</a:t>
          </a:r>
          <a:endParaRPr lang="es-UY" b="1" dirty="0">
            <a:solidFill>
              <a:schemeClr val="tx1"/>
            </a:solidFill>
          </a:endParaRPr>
        </a:p>
      </dgm:t>
    </dgm:pt>
    <dgm:pt modelId="{3AB7AE22-F670-44F0-AF9C-A1E74DD166EF}" type="parTrans" cxnId="{C47CCC93-3293-452B-A6CD-0B2FE149651F}">
      <dgm:prSet/>
      <dgm:spPr/>
      <dgm:t>
        <a:bodyPr/>
        <a:lstStyle/>
        <a:p>
          <a:endParaRPr lang="es-UY"/>
        </a:p>
      </dgm:t>
    </dgm:pt>
    <dgm:pt modelId="{426BD3C8-E4F8-4CEB-B84B-30F6AE9D3AA2}" type="sibTrans" cxnId="{C47CCC93-3293-452B-A6CD-0B2FE149651F}">
      <dgm:prSet/>
      <dgm:spPr/>
      <dgm:t>
        <a:bodyPr/>
        <a:lstStyle/>
        <a:p>
          <a:endParaRPr lang="es-UY"/>
        </a:p>
      </dgm:t>
    </dgm:pt>
    <dgm:pt modelId="{D9B35625-A6AB-44BE-AC76-AF4754363BDE}" type="pres">
      <dgm:prSet presAssocID="{5852443A-F024-4232-A3C6-EA21C7980F78}" presName="Name0" presStyleCnt="0">
        <dgm:presLayoutVars>
          <dgm:dir/>
          <dgm:animLvl val="lvl"/>
          <dgm:resizeHandles val="exact"/>
        </dgm:presLayoutVars>
      </dgm:prSet>
      <dgm:spPr/>
    </dgm:pt>
    <dgm:pt modelId="{6623FF1F-CA9A-4DD7-A3A3-60E21ED2B9FF}" type="pres">
      <dgm:prSet presAssocID="{1F397CFB-3AF2-46CB-B152-E30240F96CE4}" presName="parTxOnly" presStyleLbl="node1" presStyleIdx="0" presStyleCnt="6">
        <dgm:presLayoutVars>
          <dgm:chMax val="0"/>
          <dgm:chPref val="0"/>
          <dgm:bulletEnabled val="1"/>
        </dgm:presLayoutVars>
      </dgm:prSet>
      <dgm:spPr/>
    </dgm:pt>
    <dgm:pt modelId="{0F5F5240-396F-459B-8E7A-03FBFB73CA16}" type="pres">
      <dgm:prSet presAssocID="{426BD3C8-E4F8-4CEB-B84B-30F6AE9D3AA2}" presName="parTxOnlySpace" presStyleCnt="0"/>
      <dgm:spPr/>
    </dgm:pt>
    <dgm:pt modelId="{7718A856-FE5F-4272-B54A-C64CE3BC5069}" type="pres">
      <dgm:prSet presAssocID="{23AB13C0-1FBA-45CB-8CA9-29E74D1A0552}" presName="parTxOnly" presStyleLbl="node1" presStyleIdx="1" presStyleCnt="6" custLinFactNeighborX="-7770">
        <dgm:presLayoutVars>
          <dgm:chMax val="0"/>
          <dgm:chPref val="0"/>
          <dgm:bulletEnabled val="1"/>
        </dgm:presLayoutVars>
      </dgm:prSet>
      <dgm:spPr/>
    </dgm:pt>
    <dgm:pt modelId="{8D4CE88B-2525-4DAC-A813-F0E5E4BCD04E}" type="pres">
      <dgm:prSet presAssocID="{549E40F6-F0F3-4B19-A698-F2E7108CE8B3}" presName="parTxOnlySpace" presStyleCnt="0"/>
      <dgm:spPr/>
    </dgm:pt>
    <dgm:pt modelId="{A8D1C7B8-9215-4804-97C8-B245D66FF1BA}" type="pres">
      <dgm:prSet presAssocID="{399A346D-9FC0-49B2-A51B-ECC18ECCF1F9}" presName="parTxOnly" presStyleLbl="node1" presStyleIdx="2" presStyleCnt="6">
        <dgm:presLayoutVars>
          <dgm:chMax val="0"/>
          <dgm:chPref val="0"/>
          <dgm:bulletEnabled val="1"/>
        </dgm:presLayoutVars>
      </dgm:prSet>
      <dgm:spPr/>
    </dgm:pt>
    <dgm:pt modelId="{2C1A6A4F-FD3D-41BA-905E-FDBF3D2B1956}" type="pres">
      <dgm:prSet presAssocID="{322D41DC-520C-4693-901E-45C4D50DE49C}" presName="parTxOnlySpace" presStyleCnt="0"/>
      <dgm:spPr/>
    </dgm:pt>
    <dgm:pt modelId="{A8C0773D-7239-40B9-9FC0-D4A828CEBA03}" type="pres">
      <dgm:prSet presAssocID="{CE26642E-F0CB-44E7-8F4E-D51D6185227C}" presName="parTxOnly" presStyleLbl="node1" presStyleIdx="3" presStyleCnt="6">
        <dgm:presLayoutVars>
          <dgm:chMax val="0"/>
          <dgm:chPref val="0"/>
          <dgm:bulletEnabled val="1"/>
        </dgm:presLayoutVars>
      </dgm:prSet>
      <dgm:spPr/>
    </dgm:pt>
    <dgm:pt modelId="{ABFCCA89-17EB-4E43-8859-36B5CF91284A}" type="pres">
      <dgm:prSet presAssocID="{64E71E4F-1755-4324-A71B-16A42352C895}" presName="parTxOnlySpace" presStyleCnt="0"/>
      <dgm:spPr/>
    </dgm:pt>
    <dgm:pt modelId="{D8127F72-BBA3-4D0E-A379-56EB0F373891}" type="pres">
      <dgm:prSet presAssocID="{312A4509-1EBF-41BB-921A-A783467C578C}" presName="parTxOnly" presStyleLbl="node1" presStyleIdx="4" presStyleCnt="6">
        <dgm:presLayoutVars>
          <dgm:chMax val="0"/>
          <dgm:chPref val="0"/>
          <dgm:bulletEnabled val="1"/>
        </dgm:presLayoutVars>
      </dgm:prSet>
      <dgm:spPr/>
    </dgm:pt>
    <dgm:pt modelId="{50D43730-71FF-4655-944F-7CE821461F30}" type="pres">
      <dgm:prSet presAssocID="{BA218B91-CE65-4D3A-894F-FD72C44AD8DB}" presName="parTxOnlySpace" presStyleCnt="0"/>
      <dgm:spPr/>
    </dgm:pt>
    <dgm:pt modelId="{EABC574F-B25A-451F-AEB7-CB1245CB28A0}" type="pres">
      <dgm:prSet presAssocID="{1CEC7C45-B631-4A57-ACE2-8ABF9C3086B7}" presName="parTxOnly" presStyleLbl="node1" presStyleIdx="5" presStyleCnt="6">
        <dgm:presLayoutVars>
          <dgm:chMax val="0"/>
          <dgm:chPref val="0"/>
          <dgm:bulletEnabled val="1"/>
        </dgm:presLayoutVars>
      </dgm:prSet>
      <dgm:spPr/>
    </dgm:pt>
  </dgm:ptLst>
  <dgm:cxnLst>
    <dgm:cxn modelId="{78D14C00-37DB-415D-8CF0-9BCF19CEF464}" srcId="{5852443A-F024-4232-A3C6-EA21C7980F78}" destId="{CE26642E-F0CB-44E7-8F4E-D51D6185227C}" srcOrd="3" destOrd="0" parTransId="{8AE9048F-7AF4-46BE-972F-2A9A586D0C19}" sibTransId="{64E71E4F-1755-4324-A71B-16A42352C895}"/>
    <dgm:cxn modelId="{E4FF6E05-0F28-4CC6-9D07-C023639F7D73}" type="presOf" srcId="{CE26642E-F0CB-44E7-8F4E-D51D6185227C}" destId="{A8C0773D-7239-40B9-9FC0-D4A828CEBA03}" srcOrd="0" destOrd="0" presId="urn:microsoft.com/office/officeart/2005/8/layout/chevron1"/>
    <dgm:cxn modelId="{EF6CCB14-9BF0-469D-B360-A9454A4DE3DA}" type="presOf" srcId="{399A346D-9FC0-49B2-A51B-ECC18ECCF1F9}" destId="{A8D1C7B8-9215-4804-97C8-B245D66FF1BA}" srcOrd="0" destOrd="0" presId="urn:microsoft.com/office/officeart/2005/8/layout/chevron1"/>
    <dgm:cxn modelId="{3A46F91F-9DCA-45A4-91EB-5F09EB0B4127}" type="presOf" srcId="{1CEC7C45-B631-4A57-ACE2-8ABF9C3086B7}" destId="{EABC574F-B25A-451F-AEB7-CB1245CB28A0}" srcOrd="0" destOrd="0" presId="urn:microsoft.com/office/officeart/2005/8/layout/chevron1"/>
    <dgm:cxn modelId="{2D2ED225-6AF8-4393-BEB2-9DAB662B68CF}" srcId="{5852443A-F024-4232-A3C6-EA21C7980F78}" destId="{1CEC7C45-B631-4A57-ACE2-8ABF9C3086B7}" srcOrd="5" destOrd="0" parTransId="{99FFA0F0-4B87-4301-8B0F-170C461448A9}" sibTransId="{5C935E2B-76BD-4EDA-A228-099B78931512}"/>
    <dgm:cxn modelId="{736DCE2D-CFD0-4888-A739-A96343E1EB5A}" srcId="{5852443A-F024-4232-A3C6-EA21C7980F78}" destId="{399A346D-9FC0-49B2-A51B-ECC18ECCF1F9}" srcOrd="2" destOrd="0" parTransId="{19DB78C2-23DD-4815-81E0-6B8CAD97FEC2}" sibTransId="{322D41DC-520C-4693-901E-45C4D50DE49C}"/>
    <dgm:cxn modelId="{3EDDEF43-E436-4742-A42E-C40C04C9D9AE}" type="presOf" srcId="{312A4509-1EBF-41BB-921A-A783467C578C}" destId="{D8127F72-BBA3-4D0E-A379-56EB0F373891}" srcOrd="0" destOrd="0" presId="urn:microsoft.com/office/officeart/2005/8/layout/chevron1"/>
    <dgm:cxn modelId="{05851345-688F-4F92-8D51-D048EE744A6F}" srcId="{5852443A-F024-4232-A3C6-EA21C7980F78}" destId="{23AB13C0-1FBA-45CB-8CA9-29E74D1A0552}" srcOrd="1" destOrd="0" parTransId="{B7E5B923-7C32-49D6-A09A-07105DC34BD3}" sibTransId="{549E40F6-F0F3-4B19-A698-F2E7108CE8B3}"/>
    <dgm:cxn modelId="{56D22367-5C07-49B6-9FE9-821524679B5A}" type="presOf" srcId="{5852443A-F024-4232-A3C6-EA21C7980F78}" destId="{D9B35625-A6AB-44BE-AC76-AF4754363BDE}" srcOrd="0" destOrd="0" presId="urn:microsoft.com/office/officeart/2005/8/layout/chevron1"/>
    <dgm:cxn modelId="{43C89F4C-F733-4A36-B3B1-B64FF115F171}" type="presOf" srcId="{1F397CFB-3AF2-46CB-B152-E30240F96CE4}" destId="{6623FF1F-CA9A-4DD7-A3A3-60E21ED2B9FF}" srcOrd="0" destOrd="0" presId="urn:microsoft.com/office/officeart/2005/8/layout/chevron1"/>
    <dgm:cxn modelId="{4E869177-D5A6-4EF3-BD2C-423DED69A7DE}" srcId="{5852443A-F024-4232-A3C6-EA21C7980F78}" destId="{312A4509-1EBF-41BB-921A-A783467C578C}" srcOrd="4" destOrd="0" parTransId="{CE54FE99-5389-4D45-8F9E-F7A8B1FAE22C}" sibTransId="{BA218B91-CE65-4D3A-894F-FD72C44AD8DB}"/>
    <dgm:cxn modelId="{C47CCC93-3293-452B-A6CD-0B2FE149651F}" srcId="{5852443A-F024-4232-A3C6-EA21C7980F78}" destId="{1F397CFB-3AF2-46CB-B152-E30240F96CE4}" srcOrd="0" destOrd="0" parTransId="{3AB7AE22-F670-44F0-AF9C-A1E74DD166EF}" sibTransId="{426BD3C8-E4F8-4CEB-B84B-30F6AE9D3AA2}"/>
    <dgm:cxn modelId="{5EA613E6-0871-4632-B671-CA136643467B}" type="presOf" srcId="{23AB13C0-1FBA-45CB-8CA9-29E74D1A0552}" destId="{7718A856-FE5F-4272-B54A-C64CE3BC5069}" srcOrd="0" destOrd="0" presId="urn:microsoft.com/office/officeart/2005/8/layout/chevron1"/>
    <dgm:cxn modelId="{957C367B-151C-4B50-A73C-E377D451E84C}" type="presParOf" srcId="{D9B35625-A6AB-44BE-AC76-AF4754363BDE}" destId="{6623FF1F-CA9A-4DD7-A3A3-60E21ED2B9FF}" srcOrd="0" destOrd="0" presId="urn:microsoft.com/office/officeart/2005/8/layout/chevron1"/>
    <dgm:cxn modelId="{A25DB802-4937-479E-A6DC-FFF9FF1768C0}" type="presParOf" srcId="{D9B35625-A6AB-44BE-AC76-AF4754363BDE}" destId="{0F5F5240-396F-459B-8E7A-03FBFB73CA16}" srcOrd="1" destOrd="0" presId="urn:microsoft.com/office/officeart/2005/8/layout/chevron1"/>
    <dgm:cxn modelId="{2A36156B-5448-4175-8727-60A68FD0F741}" type="presParOf" srcId="{D9B35625-A6AB-44BE-AC76-AF4754363BDE}" destId="{7718A856-FE5F-4272-B54A-C64CE3BC5069}" srcOrd="2" destOrd="0" presId="urn:microsoft.com/office/officeart/2005/8/layout/chevron1"/>
    <dgm:cxn modelId="{969D8E10-54B2-4EE3-A062-C7553842E8C4}" type="presParOf" srcId="{D9B35625-A6AB-44BE-AC76-AF4754363BDE}" destId="{8D4CE88B-2525-4DAC-A813-F0E5E4BCD04E}" srcOrd="3" destOrd="0" presId="urn:microsoft.com/office/officeart/2005/8/layout/chevron1"/>
    <dgm:cxn modelId="{C5FF30CC-8437-42D3-BE37-F8ACE35B3369}" type="presParOf" srcId="{D9B35625-A6AB-44BE-AC76-AF4754363BDE}" destId="{A8D1C7B8-9215-4804-97C8-B245D66FF1BA}" srcOrd="4" destOrd="0" presId="urn:microsoft.com/office/officeart/2005/8/layout/chevron1"/>
    <dgm:cxn modelId="{38693D04-EB8B-4C7B-A0EF-B5525CC68A3F}" type="presParOf" srcId="{D9B35625-A6AB-44BE-AC76-AF4754363BDE}" destId="{2C1A6A4F-FD3D-41BA-905E-FDBF3D2B1956}" srcOrd="5" destOrd="0" presId="urn:microsoft.com/office/officeart/2005/8/layout/chevron1"/>
    <dgm:cxn modelId="{E3C9F01E-477E-4E48-A70A-A9B6F2DFD985}" type="presParOf" srcId="{D9B35625-A6AB-44BE-AC76-AF4754363BDE}" destId="{A8C0773D-7239-40B9-9FC0-D4A828CEBA03}" srcOrd="6" destOrd="0" presId="urn:microsoft.com/office/officeart/2005/8/layout/chevron1"/>
    <dgm:cxn modelId="{0F0B7D57-8390-452E-BEE0-767D553F6836}" type="presParOf" srcId="{D9B35625-A6AB-44BE-AC76-AF4754363BDE}" destId="{ABFCCA89-17EB-4E43-8859-36B5CF91284A}" srcOrd="7" destOrd="0" presId="urn:microsoft.com/office/officeart/2005/8/layout/chevron1"/>
    <dgm:cxn modelId="{891F43C5-D3A9-47F1-AF53-35324BBBDDDA}" type="presParOf" srcId="{D9B35625-A6AB-44BE-AC76-AF4754363BDE}" destId="{D8127F72-BBA3-4D0E-A379-56EB0F373891}" srcOrd="8" destOrd="0" presId="urn:microsoft.com/office/officeart/2005/8/layout/chevron1"/>
    <dgm:cxn modelId="{69939BE2-5967-41D2-804B-277D2E49D45E}" type="presParOf" srcId="{D9B35625-A6AB-44BE-AC76-AF4754363BDE}" destId="{50D43730-71FF-4655-944F-7CE821461F30}" srcOrd="9" destOrd="0" presId="urn:microsoft.com/office/officeart/2005/8/layout/chevron1"/>
    <dgm:cxn modelId="{EC6CBA33-B736-422E-9236-8DBA26C968B7}" type="presParOf" srcId="{D9B35625-A6AB-44BE-AC76-AF4754363BDE}" destId="{EABC574F-B25A-451F-AEB7-CB1245CB28A0}" srcOrd="1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3FF1F-CA9A-4DD7-A3A3-60E21ED2B9FF}">
      <dsp:nvSpPr>
        <dsp:cNvPr id="0" name=""/>
        <dsp:cNvSpPr/>
      </dsp:nvSpPr>
      <dsp:spPr>
        <a:xfrm>
          <a:off x="5664" y="2098854"/>
          <a:ext cx="2107128" cy="842851"/>
        </a:xfrm>
        <a:prstGeom prst="chevron">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solidFill>
                <a:schemeClr val="tx1"/>
              </a:solidFill>
            </a:rPr>
            <a:t>Promoción y Definición de Bases (2 años)</a:t>
          </a:r>
          <a:endParaRPr lang="es-UY" sz="1400" b="1" kern="1200" dirty="0">
            <a:solidFill>
              <a:schemeClr val="tx1"/>
            </a:solidFill>
          </a:endParaRPr>
        </a:p>
      </dsp:txBody>
      <dsp:txXfrm>
        <a:off x="427090" y="2098854"/>
        <a:ext cx="1264277" cy="842851"/>
      </dsp:txXfrm>
    </dsp:sp>
    <dsp:sp modelId="{7718A856-FE5F-4272-B54A-C64CE3BC5069}">
      <dsp:nvSpPr>
        <dsp:cNvPr id="0" name=""/>
        <dsp:cNvSpPr/>
      </dsp:nvSpPr>
      <dsp:spPr>
        <a:xfrm>
          <a:off x="1885707" y="2098854"/>
          <a:ext cx="2107128" cy="8428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t>Período 1</a:t>
          </a:r>
        </a:p>
        <a:p>
          <a:pPr marL="0" lvl="0" indent="0" algn="ctr" defTabSz="622300">
            <a:lnSpc>
              <a:spcPct val="90000"/>
            </a:lnSpc>
            <a:spcBef>
              <a:spcPct val="0"/>
            </a:spcBef>
            <a:spcAft>
              <a:spcPct val="35000"/>
            </a:spcAft>
            <a:buNone/>
          </a:pPr>
          <a:r>
            <a:rPr lang="es-ES" sz="1400" kern="1200" dirty="0"/>
            <a:t>(2 años máx.)</a:t>
          </a:r>
          <a:endParaRPr lang="es-UY" sz="1400" kern="1200" dirty="0"/>
        </a:p>
      </dsp:txBody>
      <dsp:txXfrm>
        <a:off x="2307133" y="2098854"/>
        <a:ext cx="1264277" cy="842851"/>
      </dsp:txXfrm>
    </dsp:sp>
    <dsp:sp modelId="{A8D1C7B8-9215-4804-97C8-B245D66FF1BA}">
      <dsp:nvSpPr>
        <dsp:cNvPr id="0" name=""/>
        <dsp:cNvSpPr/>
      </dsp:nvSpPr>
      <dsp:spPr>
        <a:xfrm>
          <a:off x="3798494" y="2098854"/>
          <a:ext cx="2107128" cy="8428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t>Período 2 </a:t>
          </a:r>
        </a:p>
        <a:p>
          <a:pPr marL="0" lvl="0" indent="0" algn="ctr" defTabSz="622300">
            <a:lnSpc>
              <a:spcPct val="90000"/>
            </a:lnSpc>
            <a:spcBef>
              <a:spcPct val="0"/>
            </a:spcBef>
            <a:spcAft>
              <a:spcPct val="35000"/>
            </a:spcAft>
            <a:buNone/>
          </a:pPr>
          <a:r>
            <a:rPr lang="es-ES" sz="1400" b="0" kern="1200" dirty="0"/>
            <a:t> </a:t>
          </a:r>
          <a:r>
            <a:rPr lang="es-ES" sz="1400" kern="1200" dirty="0"/>
            <a:t>(5 años máx.)</a:t>
          </a:r>
          <a:endParaRPr lang="es-UY" sz="1400" kern="1200" dirty="0"/>
        </a:p>
      </dsp:txBody>
      <dsp:txXfrm>
        <a:off x="4219920" y="2098854"/>
        <a:ext cx="1264277" cy="842851"/>
      </dsp:txXfrm>
    </dsp:sp>
    <dsp:sp modelId="{A8C0773D-7239-40B9-9FC0-D4A828CEBA03}">
      <dsp:nvSpPr>
        <dsp:cNvPr id="0" name=""/>
        <dsp:cNvSpPr/>
      </dsp:nvSpPr>
      <dsp:spPr>
        <a:xfrm>
          <a:off x="5694910" y="2098854"/>
          <a:ext cx="2107128" cy="8428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t>Período 3 </a:t>
          </a:r>
        </a:p>
        <a:p>
          <a:pPr marL="0" lvl="0" indent="0" algn="ctr" defTabSz="622300">
            <a:lnSpc>
              <a:spcPct val="90000"/>
            </a:lnSpc>
            <a:spcBef>
              <a:spcPct val="0"/>
            </a:spcBef>
            <a:spcAft>
              <a:spcPct val="35000"/>
            </a:spcAft>
            <a:buNone/>
          </a:pPr>
          <a:r>
            <a:rPr lang="es-ES" sz="1400" kern="1200" dirty="0"/>
            <a:t>(4 años máx.)</a:t>
          </a:r>
          <a:endParaRPr lang="es-UY" sz="1400" kern="1200" dirty="0"/>
        </a:p>
      </dsp:txBody>
      <dsp:txXfrm>
        <a:off x="6116336" y="2098854"/>
        <a:ext cx="1264277" cy="842851"/>
      </dsp:txXfrm>
    </dsp:sp>
    <dsp:sp modelId="{D8127F72-BBA3-4D0E-A379-56EB0F373891}">
      <dsp:nvSpPr>
        <dsp:cNvPr id="0" name=""/>
        <dsp:cNvSpPr/>
      </dsp:nvSpPr>
      <dsp:spPr>
        <a:xfrm>
          <a:off x="7591325" y="2098854"/>
          <a:ext cx="2107128" cy="8428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t>Período 4: </a:t>
          </a:r>
        </a:p>
        <a:p>
          <a:pPr marL="0" lvl="0" indent="0" algn="ctr" defTabSz="622300">
            <a:lnSpc>
              <a:spcPct val="90000"/>
            </a:lnSpc>
            <a:spcBef>
              <a:spcPct val="0"/>
            </a:spcBef>
            <a:spcAft>
              <a:spcPct val="35000"/>
            </a:spcAft>
            <a:buNone/>
          </a:pPr>
          <a:r>
            <a:rPr lang="es-ES" sz="1400" kern="1200" dirty="0"/>
            <a:t>1er Subperíodo</a:t>
          </a:r>
        </a:p>
        <a:p>
          <a:pPr marL="0" lvl="0" indent="0" algn="ctr" defTabSz="622300">
            <a:lnSpc>
              <a:spcPct val="90000"/>
            </a:lnSpc>
            <a:spcBef>
              <a:spcPct val="0"/>
            </a:spcBef>
            <a:spcAft>
              <a:spcPct val="35000"/>
            </a:spcAft>
            <a:buNone/>
          </a:pPr>
          <a:r>
            <a:rPr lang="es-ES" sz="1400" kern="1200" dirty="0"/>
            <a:t> (25 años min.)</a:t>
          </a:r>
          <a:endParaRPr lang="es-UY" sz="1400" kern="1200" dirty="0"/>
        </a:p>
      </dsp:txBody>
      <dsp:txXfrm>
        <a:off x="8012751" y="2098854"/>
        <a:ext cx="1264277" cy="842851"/>
      </dsp:txXfrm>
    </dsp:sp>
    <dsp:sp modelId="{EABC574F-B25A-451F-AEB7-CB1245CB28A0}">
      <dsp:nvSpPr>
        <dsp:cNvPr id="0" name=""/>
        <dsp:cNvSpPr/>
      </dsp:nvSpPr>
      <dsp:spPr>
        <a:xfrm>
          <a:off x="9487740" y="2098854"/>
          <a:ext cx="2107128" cy="84285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s-ES" sz="1400" b="1" kern="1200" dirty="0"/>
            <a:t>Período 4: </a:t>
          </a:r>
        </a:p>
        <a:p>
          <a:pPr marL="0" lvl="0" indent="0" algn="ctr" defTabSz="622300">
            <a:lnSpc>
              <a:spcPct val="90000"/>
            </a:lnSpc>
            <a:spcBef>
              <a:spcPct val="0"/>
            </a:spcBef>
            <a:spcAft>
              <a:spcPct val="35000"/>
            </a:spcAft>
            <a:buNone/>
          </a:pPr>
          <a:r>
            <a:rPr lang="es-ES" sz="1400" kern="1200" dirty="0"/>
            <a:t>2do Subperíodo </a:t>
          </a:r>
        </a:p>
        <a:p>
          <a:pPr marL="0" lvl="0" indent="0" algn="ctr" defTabSz="622300">
            <a:lnSpc>
              <a:spcPct val="90000"/>
            </a:lnSpc>
            <a:spcBef>
              <a:spcPct val="0"/>
            </a:spcBef>
            <a:spcAft>
              <a:spcPct val="35000"/>
            </a:spcAft>
            <a:buNone/>
          </a:pPr>
          <a:r>
            <a:rPr lang="es-ES" sz="1400" kern="1200" dirty="0"/>
            <a:t>(25 años)</a:t>
          </a:r>
          <a:endParaRPr lang="es-UY" sz="1400" kern="1200" dirty="0"/>
        </a:p>
      </dsp:txBody>
      <dsp:txXfrm>
        <a:off x="9909166" y="2098854"/>
        <a:ext cx="1264277" cy="84285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4T17:49:15.3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29,'720'0,"-696"-2,0 0,35-8,10-2,-45 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4T17:49:20.4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30,'801'0,"-772"-1,-1-2,35-8,-34 6,1 0,30 0,1076 5,-509 2,-597-1,55 11,6 0,495-6,-316-9,2100 3,-2345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4T17:49:27.1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1,'1444'0,"-1419"0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4T17:49:33.9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0,'1444'0,"-1420"0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0-04T17:49:48.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1,'1209'0,"-1181"0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UY"/>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84D84-1745-4103-8F27-0E67824858E5}" type="datetimeFigureOut">
              <a:rPr lang="es-UY" smtClean="0"/>
              <a:t>04/10/2021</a:t>
            </a:fld>
            <a:endParaRPr lang="es-UY"/>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UY"/>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UY"/>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40A27B-B8B5-4444-BCBE-6A4E42BC7D28}" type="slidenum">
              <a:rPr lang="es-UY" smtClean="0"/>
              <a:t>‹Nº›</a:t>
            </a:fld>
            <a:endParaRPr lang="es-UY"/>
          </a:p>
        </p:txBody>
      </p:sp>
    </p:spTree>
    <p:extLst>
      <p:ext uri="{BB962C8B-B14F-4D97-AF65-F5344CB8AC3E}">
        <p14:creationId xmlns:p14="http://schemas.microsoft.com/office/powerpoint/2010/main" val="411407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2</a:t>
            </a:fld>
            <a:endParaRPr lang="es-ES"/>
          </a:p>
        </p:txBody>
      </p:sp>
    </p:spTree>
    <p:extLst>
      <p:ext uri="{BB962C8B-B14F-4D97-AF65-F5344CB8AC3E}">
        <p14:creationId xmlns:p14="http://schemas.microsoft.com/office/powerpoint/2010/main" val="3824946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D40A27B-B8B5-4444-BCBE-6A4E42BC7D28}" type="slidenum">
              <a:rPr lang="es-UY" smtClean="0"/>
              <a:t>35</a:t>
            </a:fld>
            <a:endParaRPr lang="es-UY"/>
          </a:p>
        </p:txBody>
      </p:sp>
    </p:spTree>
    <p:extLst>
      <p:ext uri="{BB962C8B-B14F-4D97-AF65-F5344CB8AC3E}">
        <p14:creationId xmlns:p14="http://schemas.microsoft.com/office/powerpoint/2010/main" val="1109819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fontAlgn="ctr" hangingPunct="0"/>
            <a:r>
              <a:rPr lang="es-UY" sz="1800" dirty="0">
                <a:effectLst/>
                <a:latin typeface="Calibri" panose="020F0502020204030204" pitchFamily="34" charset="0"/>
                <a:ea typeface="Times New Roman" panose="02020603050405020304" pitchFamily="18" charset="0"/>
              </a:rPr>
              <a:t>Uruguay es uno de los países más avanzados a nivel mundial en la descarbonización de la generación eléctrica, habiendo transitado con éxito la primera transición energética. En una segunda etapa de esta transición, se identifica al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como pilar fundamental, contando Uruguay con gran potencial de fuentes renovables no convencionales con altos factores de capacidad que permitirían la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verde, tanto para abastecer el mercado local, como para aspirar a la exportación de energías renovables vía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o portadores a mercados regionales e internacionales.</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Específicamente en el offshore de Uruguay se reconoce un gran potencial, tanto respecto a la capacidad de generación como respecto a los factores de capacidad estimados.</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Por otra parte, es relevante considerar que los países que más han avanzado en generación eléctrica offshore a partir de renovables son países europeos que a diferencia con Uruguay, cuentan con restricciones de superficie offshore como para adicionar capacidad instalada significativa.</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Estos elementos se suman a otros aspectos favorables para el desarrollo de proyectos de gran porte en el offshore de Uruguay, tales como la buena coordinación </a:t>
            </a:r>
            <a:r>
              <a:rPr lang="es-UY" sz="1800" dirty="0" err="1">
                <a:effectLst/>
                <a:latin typeface="Calibri" panose="020F0502020204030204" pitchFamily="34" charset="0"/>
                <a:ea typeface="Times New Roman" panose="02020603050405020304" pitchFamily="18" charset="0"/>
              </a:rPr>
              <a:t>inter-institucional</a:t>
            </a:r>
            <a:r>
              <a:rPr lang="es-UY" sz="1800" dirty="0">
                <a:effectLst/>
                <a:latin typeface="Calibri" panose="020F0502020204030204" pitchFamily="34" charset="0"/>
                <a:ea typeface="Times New Roman" panose="02020603050405020304" pitchFamily="18" charset="0"/>
              </a:rPr>
              <a:t> dado por un reducido número de actores, alineados con los temas referidos a transición energética, así como la estabilidad del país con buena reputación en lo que tiene que ver con temas contractuales.</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Contar con un proceso licitatorio para lograr contratos de producción de hidrógeno verde offshore representa un abordaje innovador tanto para el Uruguay como para el mundo. De esta manera Uruguay tiene el potencial de convertirse en el primer país con un sistema marco para que los inversores privados se presenten para el desarrollo de este tipo de proyectos, catapultando así nuevas inversiones.</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37</a:t>
            </a:fld>
            <a:endParaRPr lang="es-ES"/>
          </a:p>
        </p:txBody>
      </p:sp>
    </p:spTree>
    <p:extLst>
      <p:ext uri="{BB962C8B-B14F-4D97-AF65-F5344CB8AC3E}">
        <p14:creationId xmlns:p14="http://schemas.microsoft.com/office/powerpoint/2010/main" val="305379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D40A27B-B8B5-4444-BCBE-6A4E42BC7D28}" type="slidenum">
              <a:rPr lang="es-UY" smtClean="0"/>
              <a:t>38</a:t>
            </a:fld>
            <a:endParaRPr lang="es-UY"/>
          </a:p>
        </p:txBody>
      </p:sp>
    </p:spTree>
    <p:extLst>
      <p:ext uri="{BB962C8B-B14F-4D97-AF65-F5344CB8AC3E}">
        <p14:creationId xmlns:p14="http://schemas.microsoft.com/office/powerpoint/2010/main" val="2973460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DD40A27B-B8B5-4444-BCBE-6A4E42BC7D28}" type="slidenum">
              <a:rPr lang="es-UY" smtClean="0"/>
              <a:t>39</a:t>
            </a:fld>
            <a:endParaRPr lang="es-UY"/>
          </a:p>
        </p:txBody>
      </p:sp>
    </p:spTree>
    <p:extLst>
      <p:ext uri="{BB962C8B-B14F-4D97-AF65-F5344CB8AC3E}">
        <p14:creationId xmlns:p14="http://schemas.microsoft.com/office/powerpoint/2010/main" val="11856046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30DAA4E2-0D33-4421-8A04-38BA58B3A3CB}" type="slidenum">
              <a:rPr lang="es-UY" smtClean="0">
                <a:solidFill>
                  <a:prstClr val="black"/>
                </a:solidFill>
              </a:rPr>
              <a:pPr/>
              <a:t>40</a:t>
            </a:fld>
            <a:endParaRPr lang="es-UY">
              <a:solidFill>
                <a:prstClr val="black"/>
              </a:solidFill>
            </a:endParaRPr>
          </a:p>
        </p:txBody>
      </p:sp>
    </p:spTree>
    <p:extLst>
      <p:ext uri="{BB962C8B-B14F-4D97-AF65-F5344CB8AC3E}">
        <p14:creationId xmlns:p14="http://schemas.microsoft.com/office/powerpoint/2010/main" val="216771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pPr algn="just" fontAlgn="ctr" hangingPunct="0"/>
            <a:r>
              <a:rPr lang="es-UY" sz="1800" dirty="0">
                <a:effectLst/>
                <a:latin typeface="Calibri" panose="020F0502020204030204" pitchFamily="34" charset="0"/>
                <a:ea typeface="Times New Roman" panose="02020603050405020304" pitchFamily="18" charset="0"/>
              </a:rPr>
              <a:t>ANCAP convoca empresas energéticas interesadas en realizar estudios de viabilidad y potencial instalación de infraestructura para la producción de hidrógeno verde a partir de energía renovable offshore, a costo y riesgo enteramente de estas empresas.</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Para el llamado inicial se propone un período de interacción con empresas y actores interesados, para la elaboración del modelo de contrato y bases definitivas. Este período podría tener una duración de 1-2 años.</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Una vez aprobadas las bases, se propone un sistema continuo de un llamado por año. Para cada llamado ANCAP delimitaría y propondría al Poder Ejecutivo las áreas a ofrecer.</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Para poder presentar ofertas las empresas deben haber obtenido la calificación basada en el análisis de los aspectos técnicos, legales, económicos y financieros. Respecto a los antecedentes técnicos de las empresas que pretendan actuar como operadores, se aceptará experiencia transferible de otros proyectos energéticos de importante magnitud o la experiencia pasada directa en el desarrollo de proyectos similares. Existe la posibilidad de calificar sólo como no-operadores y en este caso sólo se evaluará su capacidad económica-financiera.</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En caso de que la empresa con los antecedentes técnicos y capacidad económico-financiera sea una casa matriz, se requerirán garantías de casa matriz si es una afiliada la empresa que pretende calificar y/o firmar el contrato.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Se propone que la vigencia de la calificación (para ofertar por áreas) sea de 5 años.</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3 Marcador de número de diapositiva"/>
          <p:cNvSpPr>
            <a:spLocks noGrp="1"/>
          </p:cNvSpPr>
          <p:nvPr>
            <p:ph type="sldNum" sz="quarter" idx="10"/>
          </p:nvPr>
        </p:nvSpPr>
        <p:spPr/>
        <p:txBody>
          <a:bodyPr/>
          <a:lstStyle/>
          <a:p>
            <a:fld id="{30DAA4E2-0D33-4421-8A04-38BA58B3A3CB}" type="slidenum">
              <a:rPr lang="es-UY" smtClean="0">
                <a:solidFill>
                  <a:prstClr val="black"/>
                </a:solidFill>
              </a:rPr>
              <a:pPr/>
              <a:t>41</a:t>
            </a:fld>
            <a:endParaRPr lang="es-UY">
              <a:solidFill>
                <a:prstClr val="black"/>
              </a:solidFill>
            </a:endParaRPr>
          </a:p>
        </p:txBody>
      </p:sp>
    </p:spTree>
    <p:extLst>
      <p:ext uri="{BB962C8B-B14F-4D97-AF65-F5344CB8AC3E}">
        <p14:creationId xmlns:p14="http://schemas.microsoft.com/office/powerpoint/2010/main" val="1471861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30DAA4E2-0D33-4421-8A04-38BA58B3A3CB}" type="slidenum">
              <a:rPr lang="es-UY" smtClean="0">
                <a:solidFill>
                  <a:prstClr val="black"/>
                </a:solidFill>
              </a:rPr>
              <a:pPr/>
              <a:t>42</a:t>
            </a:fld>
            <a:endParaRPr lang="es-UY">
              <a:solidFill>
                <a:prstClr val="black"/>
              </a:solidFill>
            </a:endParaRPr>
          </a:p>
        </p:txBody>
      </p:sp>
    </p:spTree>
    <p:extLst>
      <p:ext uri="{BB962C8B-B14F-4D97-AF65-F5344CB8AC3E}">
        <p14:creationId xmlns:p14="http://schemas.microsoft.com/office/powerpoint/2010/main" val="1279844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endParaRPr lang="es-UY" dirty="0"/>
          </a:p>
        </p:txBody>
      </p:sp>
      <p:sp>
        <p:nvSpPr>
          <p:cNvPr id="4" name="3 Marcador de número de diapositiva"/>
          <p:cNvSpPr>
            <a:spLocks noGrp="1"/>
          </p:cNvSpPr>
          <p:nvPr>
            <p:ph type="sldNum" sz="quarter" idx="10"/>
          </p:nvPr>
        </p:nvSpPr>
        <p:spPr/>
        <p:txBody>
          <a:bodyPr/>
          <a:lstStyle/>
          <a:p>
            <a:fld id="{30DAA4E2-0D33-4421-8A04-38BA58B3A3CB}" type="slidenum">
              <a:rPr lang="es-UY" smtClean="0">
                <a:solidFill>
                  <a:prstClr val="black"/>
                </a:solidFill>
              </a:rPr>
              <a:pPr/>
              <a:t>45</a:t>
            </a:fld>
            <a:endParaRPr lang="es-UY">
              <a:solidFill>
                <a:prstClr val="black"/>
              </a:solidFill>
            </a:endParaRPr>
          </a:p>
        </p:txBody>
      </p:sp>
    </p:spTree>
    <p:extLst>
      <p:ext uri="{BB962C8B-B14F-4D97-AF65-F5344CB8AC3E}">
        <p14:creationId xmlns:p14="http://schemas.microsoft.com/office/powerpoint/2010/main" val="1654435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9A64B641-8A72-4AFC-9671-6601C5B4A381}" type="slidenum">
              <a:rPr lang="es-UY" smtClean="0"/>
              <a:t>21</a:t>
            </a:fld>
            <a:endParaRPr lang="es-UY"/>
          </a:p>
        </p:txBody>
      </p:sp>
    </p:spTree>
    <p:extLst>
      <p:ext uri="{BB962C8B-B14F-4D97-AF65-F5344CB8AC3E}">
        <p14:creationId xmlns:p14="http://schemas.microsoft.com/office/powerpoint/2010/main" val="2332363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effectLst/>
                <a:latin typeface="Calibri" panose="020F0502020204030204" pitchFamily="34" charset="0"/>
                <a:ea typeface="Times New Roman" panose="02020603050405020304" pitchFamily="18" charset="0"/>
              </a:rPr>
              <a:t>Derivado de las actividades de exploración de hidrocarburos, ANCAP cuenta con extenso conocimiento y datos sobre el medio offshore incluyendo tanto del subsuelo como del lecho marino, lámina de agua y su superficie. Se destacan especialmente los muestreos de lecho marino, batimetría y los datos metoceánicos adquiridos en diferentes campañas exploratorias. Asimismo, se generó una gran base de datos e información ambiental asociada a especies marinas, relevada a través de observadores, así como de equipos de monitoreo acústico durante las campañas exploratorias.</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25</a:t>
            </a:fld>
            <a:endParaRPr lang="es-ES"/>
          </a:p>
        </p:txBody>
      </p:sp>
    </p:spTree>
    <p:extLst>
      <p:ext uri="{BB962C8B-B14F-4D97-AF65-F5344CB8AC3E}">
        <p14:creationId xmlns:p14="http://schemas.microsoft.com/office/powerpoint/2010/main" val="1960517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effectLst/>
                <a:latin typeface="Calibri" panose="020F0502020204030204" pitchFamily="34" charset="0"/>
                <a:ea typeface="Times New Roman" panose="02020603050405020304" pitchFamily="18" charset="0"/>
              </a:rPr>
              <a:t>Derivado de las actividades de exploración de hidrocarburos, ANCAP cuenta con extenso conocimiento y datos sobre el medio offshore incluyendo tanto del subsuelo como del lecho marino, lámina de agua y su superficie. Se destacan especialmente los muestreos de lecho marino, batimetría y los datos metoceánicos adquiridos en diferentes campañas exploratorias. Asimismo, se generó una gran base de datos e información ambiental asociada a especies marinas, relevada a través de observadores, así como de equipos de monitoreo acústico durante las campañas exploratorias.</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26</a:t>
            </a:fld>
            <a:endParaRPr lang="es-ES"/>
          </a:p>
        </p:txBody>
      </p:sp>
    </p:spTree>
    <p:extLst>
      <p:ext uri="{BB962C8B-B14F-4D97-AF65-F5344CB8AC3E}">
        <p14:creationId xmlns:p14="http://schemas.microsoft.com/office/powerpoint/2010/main" val="3876151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effectLst/>
                <a:latin typeface="Calibri" panose="020F0502020204030204" pitchFamily="34" charset="0"/>
                <a:ea typeface="Times New Roman" panose="02020603050405020304" pitchFamily="18" charset="0"/>
              </a:rPr>
              <a:t>Derivado de la exploración de hidrocarburos, ANCAP cuenta con datos e información del subsuelo, la cual es aplicable a la definición de leads y prospectos para almacenamiento geológico en medios porosos. Estas situaciones exploratorias cuentan con potencial para almacenamiento de gases como CO</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o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y si bien han comenzado a ser estudiadas onshore en la cuenca Santa Lucía también existe potencial para almacenamiento en reservorios offshore. Contar con este tipo de almacenamiento en el offshore beneficiaría enormemente la economía de proyectos de gran porte.</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27</a:t>
            </a:fld>
            <a:endParaRPr lang="es-ES"/>
          </a:p>
        </p:txBody>
      </p:sp>
    </p:spTree>
    <p:extLst>
      <p:ext uri="{BB962C8B-B14F-4D97-AF65-F5344CB8AC3E}">
        <p14:creationId xmlns:p14="http://schemas.microsoft.com/office/powerpoint/2010/main" val="98493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fontAlgn="ctr" hangingPunct="0"/>
            <a:r>
              <a:rPr lang="es-UY" sz="1800" dirty="0">
                <a:effectLst/>
                <a:latin typeface="Calibri" panose="020F0502020204030204" pitchFamily="34" charset="0"/>
                <a:ea typeface="Times New Roman" panose="02020603050405020304" pitchFamily="18" charset="0"/>
              </a:rPr>
              <a:t>Desde la primera Ronda Uruguay, en 2008, ANCAP participa en el diseño, ejecución y seguimiento de contratos petroleros, contando con experiencia en el trato y negociación con empresas petroleras importantes (cuya facturación es decenas de veces mas grande que el PBI de Uruguay). </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Para proyectos de eólica offshore, la industria del petróleo y gas ofrece décadas de experiencia en el manejo y proyectos de desarrollo offshore, cadenas de suministro globales, contratos, compras y operaciones. La industria también cuenta con experiencia en calificación de proveedores para la entrega a mercados de nuevos requerimientos técnicamente avanzados, en cumplimiento regulatorio y estandarización. El manejo del riesgo HSE offshore es también otro de los puntos en que la industria del petróleo y gas tiene mucha experiencia.</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Actualmente las empresas “petroleras” se encuentran en transición a empresas “energéticas” incluyendo dentro de su portafolio de negocios la producción de energía renovable, acciones para mitigar el cambio climático y la producción y uso de combustibles alternativos. Varias de estas empresas están participando de las rondas de eólica offshore e incluso de proyectos piloto de producción de hidrógeno offshore a lo largo del mundo. Algunas de estas empresas, tales como </a:t>
            </a:r>
            <a:r>
              <a:rPr lang="es-UY" sz="1800" dirty="0" err="1">
                <a:effectLst/>
                <a:latin typeface="Calibri" panose="020F0502020204030204" pitchFamily="34" charset="0"/>
                <a:ea typeface="Times New Roman" panose="02020603050405020304" pitchFamily="18" charset="0"/>
              </a:rPr>
              <a:t>Equinor</a:t>
            </a:r>
            <a:r>
              <a:rPr lang="es-UY" sz="1800" dirty="0">
                <a:effectLst/>
                <a:latin typeface="Calibri" panose="020F0502020204030204" pitchFamily="34" charset="0"/>
                <a:ea typeface="Times New Roman" panose="02020603050405020304" pitchFamily="18" charset="0"/>
              </a:rPr>
              <a:t> (ex Statoil), BP, Total, Shell, ya han participado en el offshore de Uruguay, habiendo firmado contratos de exploración y producción en rondas pasadas. Asimismo, están surgiendo otras “</a:t>
            </a:r>
            <a:r>
              <a:rPr lang="es-UY" sz="1800" dirty="0" err="1">
                <a:effectLst/>
                <a:latin typeface="Calibri" panose="020F0502020204030204" pitchFamily="34" charset="0"/>
                <a:ea typeface="Times New Roman" panose="02020603050405020304" pitchFamily="18" charset="0"/>
              </a:rPr>
              <a:t>clean</a:t>
            </a:r>
            <a:r>
              <a:rPr lang="es-UY" sz="1800" dirty="0">
                <a:effectLst/>
                <a:latin typeface="Calibri" panose="020F0502020204030204" pitchFamily="34" charset="0"/>
                <a:ea typeface="Times New Roman" panose="02020603050405020304" pitchFamily="18" charset="0"/>
              </a:rPr>
              <a:t> </a:t>
            </a:r>
            <a:r>
              <a:rPr lang="es-UY" sz="1800" dirty="0" err="1">
                <a:effectLst/>
                <a:latin typeface="Calibri" panose="020F0502020204030204" pitchFamily="34" charset="0"/>
                <a:ea typeface="Times New Roman" panose="02020603050405020304" pitchFamily="18" charset="0"/>
              </a:rPr>
              <a:t>super-majors</a:t>
            </a:r>
            <a:r>
              <a:rPr lang="es-UY" sz="1800" dirty="0">
                <a:effectLst/>
                <a:latin typeface="Calibri" panose="020F0502020204030204" pitchFamily="34" charset="0"/>
                <a:ea typeface="Times New Roman" panose="02020603050405020304" pitchFamily="18" charset="0"/>
              </a:rPr>
              <a:t>” tales como Ørsted (ex DONG Energy), Enel, Iberdrola y Next Era Energy.</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28</a:t>
            </a:fld>
            <a:endParaRPr lang="es-ES"/>
          </a:p>
        </p:txBody>
      </p:sp>
    </p:spTree>
    <p:extLst>
      <p:ext uri="{BB962C8B-B14F-4D97-AF65-F5344CB8AC3E}">
        <p14:creationId xmlns:p14="http://schemas.microsoft.com/office/powerpoint/2010/main" val="2219794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algn="just" fontAlgn="ctr" hangingPunct="0">
              <a:buFont typeface="+mj-lt"/>
              <a:buNone/>
            </a:pPr>
            <a:r>
              <a:rPr lang="es-UY" sz="1800" dirty="0">
                <a:effectLst/>
                <a:latin typeface="Calibri" panose="020F0502020204030204" pitchFamily="34" charset="0"/>
                <a:ea typeface="Times New Roman" panose="02020603050405020304" pitchFamily="18" charset="0"/>
              </a:rPr>
              <a:t>La generación de energía eléctrica renovable (como insumo para la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a:t>
            </a:r>
            <a:endParaRPr lang="es-UY" sz="1800" dirty="0">
              <a:effectLst/>
              <a:latin typeface="Times New Roman" panose="02020603050405020304" pitchFamily="18" charset="0"/>
              <a:ea typeface="Times New Roman" panose="02020603050405020304" pitchFamily="18" charset="0"/>
            </a:endParaRPr>
          </a:p>
          <a:p>
            <a:pPr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Si bien existen una variedad de fuentes de energía renovable en el offshore tales como fotovoltaica, mareomotriz, olas y eólica, es esta última la que ha tenido mayor desarrollo en los últimos años, de manera de llegar a ser competitiva económicamente. Asimismo, algunos autores evidencian la buena complementariedad que existe entre las fuentes eólica y de olas, de manera de lograr una energía de base más favorable para la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sin embargo, la generación de energía a partir de olas todavía no es económicamente competitiva. Si bien continuamente se están desarrollando nuevos modelos y diseños para el aprovechamiento del recurso eólico, es actualmente la fuente preferida por la industria para acoplar a procesos de producción de hidrógeno. </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Por este motivo, el desarrollo de este tipo de proyectos implica dentro de los primeros pasos la evaluación del recurso eólico offshore a través de una serie de campañas oceanográficas de adquisición de datos metoceánicos, así como de adquisición de datos geológicos, geofísicos, geotécnicos y ambientales para evaluar la factibilidad de la instalación de la infraestructura requerida.</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Las tecnologías de producción de energía eólica offshore se dividen en aquellas cuyas estructuras se apoyan en el lecho marino (fijas) y las flotantes. La profundidad del agua condiciona el tipo de tecnología a utilizar estando actualmente el límite entre una y otra en aproximadamente 50 metros de lámina de agua. A diferencia con los aerogeneradores para onshore, en el offshore se manejan unidades con mayores capacidades. Recientemente ha habido anuncios de desarrollos de 15MW por unidad, estimándose que se contará con unidades de aproximadamente 17MW a 2035. La vida útil de estos equipos se estima en aproximadamente 25 años.</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30</a:t>
            </a:fld>
            <a:endParaRPr lang="es-ES"/>
          </a:p>
        </p:txBody>
      </p:sp>
    </p:spTree>
    <p:extLst>
      <p:ext uri="{BB962C8B-B14F-4D97-AF65-F5344CB8AC3E}">
        <p14:creationId xmlns:p14="http://schemas.microsoft.com/office/powerpoint/2010/main" val="1587435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lvl="0" indent="0" fontAlgn="ctr" hangingPunct="0">
              <a:buFont typeface="+mj-lt"/>
              <a:buNone/>
            </a:pPr>
            <a:r>
              <a:rPr lang="es-UY" sz="1800" dirty="0">
                <a:effectLst/>
                <a:latin typeface="Calibri" panose="020F0502020204030204" pitchFamily="34" charset="0"/>
                <a:ea typeface="Times New Roman" panose="02020603050405020304" pitchFamily="18" charset="0"/>
              </a:rPr>
              <a:t>la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a partir de electrólisis</a:t>
            </a:r>
            <a:endParaRPr lang="es-UY" sz="1800" dirty="0">
              <a:effectLst/>
              <a:latin typeface="Times New Roman" panose="02020603050405020304" pitchFamily="18" charset="0"/>
              <a:ea typeface="Times New Roman" panose="02020603050405020304" pitchFamily="18" charset="0"/>
            </a:endParaRPr>
          </a:p>
          <a:p>
            <a:pPr marL="685800" fontAlgn="ctr" hangingPunct="0"/>
            <a:r>
              <a:rPr lang="es-UY" sz="1800" dirty="0">
                <a:effectLst/>
                <a:latin typeface="Calibri" panose="020F0502020204030204" pitchFamily="34" charset="0"/>
                <a:ea typeface="Times New Roman" panose="02020603050405020304" pitchFamily="18" charset="0"/>
              </a:rPr>
              <a:t> </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Existen distintas tecnologías para producir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a partir el proceso de electrólisis del agua, tales como PEM, Alcalina o SOE, no contando esta última con un gran desarrollo comercial aún. Si bien la PEM implica actualmente mayores inversiones que la alcalina, debido a su menor requerimiento de espacio, así como su trayectoria esperada respecto a costos, se visualiza como la tecnología de preferencia en proyectos de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enteramente offshore.</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Si bien la generación de energía sería enteramente en el offshore, según la distancia a la costa se abren distintas posibilidades respecto al concepto de desarrollo, pudiéndose pensar en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onshore en el caso de que sea viable la conexión con la generación eólica a través de un cable. Cabe destacar que este tipo de soluciones implica unidades de transformación y conversión de energía eléctrica adicionales, así como la necesidad de contar con puertos adecuados para la posterior exportación de los derivados del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producido.</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En el caso de que la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sea completamente offshore, también existen distintos conceptos que se están evaluando actualmente por la industria respecto a la centralización de la producción. La producción puede ser modular al “pie del molino” donde cada unidad de </a:t>
            </a:r>
            <a:r>
              <a:rPr lang="es-UY" sz="1800" dirty="0" err="1">
                <a:effectLst/>
                <a:latin typeface="Calibri" panose="020F0502020204030204" pitchFamily="34" charset="0"/>
                <a:ea typeface="Times New Roman" panose="02020603050405020304" pitchFamily="18" charset="0"/>
              </a:rPr>
              <a:t>aerogeneración</a:t>
            </a:r>
            <a:r>
              <a:rPr lang="es-UY" sz="1800" dirty="0">
                <a:effectLst/>
                <a:latin typeface="Calibri" panose="020F0502020204030204" pitchFamily="34" charset="0"/>
                <a:ea typeface="Times New Roman" panose="02020603050405020304" pitchFamily="18" charset="0"/>
              </a:rPr>
              <a:t> cuenta con cierta capacidad de electrólisis, o centralizada en una plataforma dedicada que concentra toda la capacidad de electrólisis y es alimentada a través de cables por cada aerogenerador. En estos casos no se requiere realizar nuevas infraestructuras portuarias ya que la carga de los buques se realiza directamente en el offshore.</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A diferencia de los proyectos onshore, la producción offshore implica generalmente una etapa de desalinización del agua de mar.</a:t>
            </a:r>
            <a:endParaRPr lang="es-UY" sz="1800" dirty="0">
              <a:effectLst/>
              <a:latin typeface="Times New Roman" panose="02020603050405020304" pitchFamily="18" charset="0"/>
              <a:ea typeface="Times New Roman" panose="02020603050405020304" pitchFamily="18" charset="0"/>
            </a:endParaRPr>
          </a:p>
          <a:p>
            <a:pPr marL="685800" algn="just" fontAlgn="ctr" hangingPunct="0"/>
            <a:r>
              <a:rPr lang="es-UY" sz="1800" dirty="0">
                <a:effectLst/>
                <a:latin typeface="Calibri" panose="020F0502020204030204" pitchFamily="34" charset="0"/>
                <a:ea typeface="Times New Roman" panose="02020603050405020304" pitchFamily="18" charset="0"/>
              </a:rPr>
              <a:t>Una vez producido el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y antes de su acondicionamiento o conversión al portador (</a:t>
            </a:r>
            <a:r>
              <a:rPr lang="es-UY" sz="1800" i="1" dirty="0" err="1">
                <a:effectLst/>
                <a:latin typeface="Calibri" panose="020F0502020204030204" pitchFamily="34" charset="0"/>
                <a:ea typeface="Times New Roman" panose="02020603050405020304" pitchFamily="18" charset="0"/>
              </a:rPr>
              <a:t>carrier</a:t>
            </a:r>
            <a:r>
              <a:rPr lang="es-UY" sz="1800" dirty="0">
                <a:effectLst/>
                <a:latin typeface="Calibri" panose="020F0502020204030204" pitchFamily="34" charset="0"/>
                <a:ea typeface="Times New Roman" panose="02020603050405020304" pitchFamily="18" charset="0"/>
              </a:rPr>
              <a:t>) para su transporte, el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debe ser almacenado para lo que existen actualmente distintos conceptos y soluciones, desde almacenamiento en tanques en una plataforma, submarinos o incluso el aprovechamiento de reservorios geológicos para almacenamiento subterráneo cuando las condiciones geológicas lo permiten.</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33</a:t>
            </a:fld>
            <a:endParaRPr lang="es-ES"/>
          </a:p>
        </p:txBody>
      </p:sp>
    </p:spTree>
    <p:extLst>
      <p:ext uri="{BB962C8B-B14F-4D97-AF65-F5344CB8AC3E}">
        <p14:creationId xmlns:p14="http://schemas.microsoft.com/office/powerpoint/2010/main" val="656094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sz="1800" dirty="0">
                <a:effectLst/>
                <a:latin typeface="Calibri" panose="020F0502020204030204" pitchFamily="34" charset="0"/>
                <a:ea typeface="Times New Roman" panose="02020603050405020304" pitchFamily="18" charset="0"/>
              </a:rPr>
              <a:t>Actualmente existen cerca de una docena de proyectos de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a partir de energía eólica offshore, tanto con producción de H</a:t>
            </a:r>
            <a:r>
              <a:rPr lang="es-UY" sz="1800" baseline="-25000" dirty="0">
                <a:effectLst/>
                <a:latin typeface="Calibri" panose="020F0502020204030204" pitchFamily="34" charset="0"/>
                <a:ea typeface="Times New Roman" panose="02020603050405020304" pitchFamily="18" charset="0"/>
              </a:rPr>
              <a:t>2</a:t>
            </a:r>
            <a:r>
              <a:rPr lang="es-UY" sz="1800" dirty="0">
                <a:effectLst/>
                <a:latin typeface="Calibri" panose="020F0502020204030204" pitchFamily="34" charset="0"/>
                <a:ea typeface="Times New Roman" panose="02020603050405020304" pitchFamily="18" charset="0"/>
              </a:rPr>
              <a:t> onshore como offshore y tecnología eólica tanto flotante como fija. La mayoría de estos proyectos, de escala piloto, se ubican en Europa (Francia, Escocia, Alemania, Países Bajos, Noruega), existiendo ejemplos también en Corea del Sur y Brasil.</a:t>
            </a:r>
            <a:endParaRPr lang="es-UY" sz="1800" dirty="0">
              <a:effectLst/>
              <a:latin typeface="Times New Roman" panose="02020603050405020304" pitchFamily="18" charset="0"/>
              <a:ea typeface="Times New Roman" panose="02020603050405020304" pitchFamily="18" charset="0"/>
            </a:endParaRPr>
          </a:p>
          <a:p>
            <a:endParaRPr lang="es-UY" dirty="0"/>
          </a:p>
        </p:txBody>
      </p:sp>
      <p:sp>
        <p:nvSpPr>
          <p:cNvPr id="4" name="Marcador de número de diapositiva 3"/>
          <p:cNvSpPr>
            <a:spLocks noGrp="1"/>
          </p:cNvSpPr>
          <p:nvPr>
            <p:ph type="sldNum" sz="quarter" idx="5"/>
          </p:nvPr>
        </p:nvSpPr>
        <p:spPr/>
        <p:txBody>
          <a:bodyPr/>
          <a:lstStyle/>
          <a:p>
            <a:fld id="{A273CA17-4182-4FD7-BB0D-83678A0DF9A7}" type="slidenum">
              <a:rPr lang="es-ES" smtClean="0"/>
              <a:t>34</a:t>
            </a:fld>
            <a:endParaRPr lang="es-ES"/>
          </a:p>
        </p:txBody>
      </p:sp>
    </p:spTree>
    <p:extLst>
      <p:ext uri="{BB962C8B-B14F-4D97-AF65-F5344CB8AC3E}">
        <p14:creationId xmlns:p14="http://schemas.microsoft.com/office/powerpoint/2010/main" val="166659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UY"/>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UY"/>
          </a:p>
        </p:txBody>
      </p:sp>
      <p:sp>
        <p:nvSpPr>
          <p:cNvPr id="4" name="Marcador de fecha 3"/>
          <p:cNvSpPr>
            <a:spLocks noGrp="1"/>
          </p:cNvSpPr>
          <p:nvPr>
            <p:ph type="dt" sz="half" idx="10"/>
          </p:nvPr>
        </p:nvSpPr>
        <p:spPr/>
        <p:txBody>
          <a:bodyPr/>
          <a:lstStyle/>
          <a:p>
            <a:fld id="{28F06FA8-3D28-4D4F-94F5-30784479E1D0}" type="datetimeFigureOut">
              <a:rPr lang="es-UY" smtClean="0"/>
              <a:t>04/10/2021</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415976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28F06FA8-3D28-4D4F-94F5-30784479E1D0}" type="datetimeFigureOut">
              <a:rPr lang="es-UY" smtClean="0"/>
              <a:t>04/10/2021</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26743405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UY"/>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28F06FA8-3D28-4D4F-94F5-30784479E1D0}" type="datetimeFigureOut">
              <a:rPr lang="es-UY" smtClean="0"/>
              <a:t>04/10/2021</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426906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10"/>
          </p:nvPr>
        </p:nvSpPr>
        <p:spPr/>
        <p:txBody>
          <a:bodyPr/>
          <a:lstStyle/>
          <a:p>
            <a:fld id="{28F06FA8-3D28-4D4F-94F5-30784479E1D0}" type="datetimeFigureOut">
              <a:rPr lang="es-UY" smtClean="0"/>
              <a:t>04/10/2021</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2789192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UY"/>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28F06FA8-3D28-4D4F-94F5-30784479E1D0}" type="datetimeFigureOut">
              <a:rPr lang="es-UY" smtClean="0"/>
              <a:t>04/10/2021</a:t>
            </a:fld>
            <a:endParaRPr lang="es-UY"/>
          </a:p>
        </p:txBody>
      </p:sp>
      <p:sp>
        <p:nvSpPr>
          <p:cNvPr id="5" name="Marcador de pie de página 4"/>
          <p:cNvSpPr>
            <a:spLocks noGrp="1"/>
          </p:cNvSpPr>
          <p:nvPr>
            <p:ph type="ftr" sz="quarter" idx="11"/>
          </p:nvPr>
        </p:nvSpPr>
        <p:spPr/>
        <p:txBody>
          <a:bodyPr/>
          <a:lstStyle/>
          <a:p>
            <a:endParaRPr lang="es-UY"/>
          </a:p>
        </p:txBody>
      </p:sp>
      <p:sp>
        <p:nvSpPr>
          <p:cNvPr id="6" name="Marcador de número de diapositiva 5"/>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27937894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fecha 4"/>
          <p:cNvSpPr>
            <a:spLocks noGrp="1"/>
          </p:cNvSpPr>
          <p:nvPr>
            <p:ph type="dt" sz="half" idx="10"/>
          </p:nvPr>
        </p:nvSpPr>
        <p:spPr/>
        <p:txBody>
          <a:bodyPr/>
          <a:lstStyle/>
          <a:p>
            <a:fld id="{28F06FA8-3D28-4D4F-94F5-30784479E1D0}" type="datetimeFigureOut">
              <a:rPr lang="es-UY" smtClean="0"/>
              <a:t>04/10/2021</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949589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UY"/>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7" name="Marcador de fecha 6"/>
          <p:cNvSpPr>
            <a:spLocks noGrp="1"/>
          </p:cNvSpPr>
          <p:nvPr>
            <p:ph type="dt" sz="half" idx="10"/>
          </p:nvPr>
        </p:nvSpPr>
        <p:spPr/>
        <p:txBody>
          <a:bodyPr/>
          <a:lstStyle/>
          <a:p>
            <a:fld id="{28F06FA8-3D28-4D4F-94F5-30784479E1D0}" type="datetimeFigureOut">
              <a:rPr lang="es-UY" smtClean="0"/>
              <a:t>04/10/2021</a:t>
            </a:fld>
            <a:endParaRPr lang="es-UY"/>
          </a:p>
        </p:txBody>
      </p:sp>
      <p:sp>
        <p:nvSpPr>
          <p:cNvPr id="8" name="Marcador de pie de página 7"/>
          <p:cNvSpPr>
            <a:spLocks noGrp="1"/>
          </p:cNvSpPr>
          <p:nvPr>
            <p:ph type="ftr" sz="quarter" idx="11"/>
          </p:nvPr>
        </p:nvSpPr>
        <p:spPr/>
        <p:txBody>
          <a:bodyPr/>
          <a:lstStyle/>
          <a:p>
            <a:endParaRPr lang="es-UY"/>
          </a:p>
        </p:txBody>
      </p:sp>
      <p:sp>
        <p:nvSpPr>
          <p:cNvPr id="9" name="Marcador de número de diapositiva 8"/>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4228208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UY"/>
          </a:p>
        </p:txBody>
      </p:sp>
      <p:sp>
        <p:nvSpPr>
          <p:cNvPr id="3" name="Marcador de fecha 2"/>
          <p:cNvSpPr>
            <a:spLocks noGrp="1"/>
          </p:cNvSpPr>
          <p:nvPr>
            <p:ph type="dt" sz="half" idx="10"/>
          </p:nvPr>
        </p:nvSpPr>
        <p:spPr/>
        <p:txBody>
          <a:bodyPr/>
          <a:lstStyle/>
          <a:p>
            <a:fld id="{28F06FA8-3D28-4D4F-94F5-30784479E1D0}" type="datetimeFigureOut">
              <a:rPr lang="es-UY" smtClean="0"/>
              <a:t>04/10/2021</a:t>
            </a:fld>
            <a:endParaRPr lang="es-UY"/>
          </a:p>
        </p:txBody>
      </p:sp>
      <p:sp>
        <p:nvSpPr>
          <p:cNvPr id="4" name="Marcador de pie de página 3"/>
          <p:cNvSpPr>
            <a:spLocks noGrp="1"/>
          </p:cNvSpPr>
          <p:nvPr>
            <p:ph type="ftr" sz="quarter" idx="11"/>
          </p:nvPr>
        </p:nvSpPr>
        <p:spPr/>
        <p:txBody>
          <a:bodyPr/>
          <a:lstStyle/>
          <a:p>
            <a:endParaRPr lang="es-UY"/>
          </a:p>
        </p:txBody>
      </p:sp>
      <p:sp>
        <p:nvSpPr>
          <p:cNvPr id="5" name="Marcador de número de diapositiva 4"/>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1630859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8F06FA8-3D28-4D4F-94F5-30784479E1D0}" type="datetimeFigureOut">
              <a:rPr lang="es-UY" smtClean="0"/>
              <a:t>04/10/2021</a:t>
            </a:fld>
            <a:endParaRPr lang="es-UY"/>
          </a:p>
        </p:txBody>
      </p:sp>
      <p:sp>
        <p:nvSpPr>
          <p:cNvPr id="3" name="Marcador de pie de página 2"/>
          <p:cNvSpPr>
            <a:spLocks noGrp="1"/>
          </p:cNvSpPr>
          <p:nvPr>
            <p:ph type="ftr" sz="quarter" idx="11"/>
          </p:nvPr>
        </p:nvSpPr>
        <p:spPr/>
        <p:txBody>
          <a:bodyPr/>
          <a:lstStyle/>
          <a:p>
            <a:endParaRPr lang="es-UY"/>
          </a:p>
        </p:txBody>
      </p:sp>
      <p:sp>
        <p:nvSpPr>
          <p:cNvPr id="4" name="Marcador de número de diapositiva 3"/>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1299573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F06FA8-3D28-4D4F-94F5-30784479E1D0}" type="datetimeFigureOut">
              <a:rPr lang="es-UY" smtClean="0"/>
              <a:t>04/10/2021</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106438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UY"/>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UY"/>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28F06FA8-3D28-4D4F-94F5-30784479E1D0}" type="datetimeFigureOut">
              <a:rPr lang="es-UY" smtClean="0"/>
              <a:t>04/10/2021</a:t>
            </a:fld>
            <a:endParaRPr lang="es-UY"/>
          </a:p>
        </p:txBody>
      </p:sp>
      <p:sp>
        <p:nvSpPr>
          <p:cNvPr id="6" name="Marcador de pie de página 5"/>
          <p:cNvSpPr>
            <a:spLocks noGrp="1"/>
          </p:cNvSpPr>
          <p:nvPr>
            <p:ph type="ftr" sz="quarter" idx="11"/>
          </p:nvPr>
        </p:nvSpPr>
        <p:spPr/>
        <p:txBody>
          <a:bodyPr/>
          <a:lstStyle/>
          <a:p>
            <a:endParaRPr lang="es-UY"/>
          </a:p>
        </p:txBody>
      </p:sp>
      <p:sp>
        <p:nvSpPr>
          <p:cNvPr id="7" name="Marcador de número de diapositiva 6"/>
          <p:cNvSpPr>
            <a:spLocks noGrp="1"/>
          </p:cNvSpPr>
          <p:nvPr>
            <p:ph type="sldNum" sz="quarter" idx="12"/>
          </p:nvPr>
        </p:nvSpPr>
        <p:spPr/>
        <p:txBody>
          <a:bodyPr/>
          <a:lstStyle/>
          <a:p>
            <a:fld id="{75D57B79-4061-44BD-B534-85CA2EB6D39E}" type="slidenum">
              <a:rPr lang="es-UY" smtClean="0"/>
              <a:t>‹Nº›</a:t>
            </a:fld>
            <a:endParaRPr lang="es-UY"/>
          </a:p>
        </p:txBody>
      </p:sp>
    </p:spTree>
    <p:extLst>
      <p:ext uri="{BB962C8B-B14F-4D97-AF65-F5344CB8AC3E}">
        <p14:creationId xmlns:p14="http://schemas.microsoft.com/office/powerpoint/2010/main" val="131067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UY"/>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UY"/>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F06FA8-3D28-4D4F-94F5-30784479E1D0}" type="datetimeFigureOut">
              <a:rPr lang="es-UY" smtClean="0"/>
              <a:t>04/10/2021</a:t>
            </a:fld>
            <a:endParaRPr lang="es-UY"/>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UY"/>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57B79-4061-44BD-B534-85CA2EB6D39E}" type="slidenum">
              <a:rPr lang="es-UY" smtClean="0"/>
              <a:t>‹Nº›</a:t>
            </a:fld>
            <a:endParaRPr lang="es-UY"/>
          </a:p>
        </p:txBody>
      </p:sp>
    </p:spTree>
    <p:extLst>
      <p:ext uri="{BB962C8B-B14F-4D97-AF65-F5344CB8AC3E}">
        <p14:creationId xmlns:p14="http://schemas.microsoft.com/office/powerpoint/2010/main" val="1110874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gif"/><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9.xml"/><Relationship Id="rId5" Type="http://schemas.openxmlformats.org/officeDocument/2006/relationships/hyperlink" Target="https://bit.ly/3rwQOFK" TargetMode="Externa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17.png"/><Relationship Id="rId12" Type="http://schemas.openxmlformats.org/officeDocument/2006/relationships/image" Target="../media/image22.jpg"/><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png"/><Relationship Id="rId4" Type="http://schemas.openxmlformats.org/officeDocument/2006/relationships/image" Target="../media/image14.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bit.ly/3zqM9I6" TargetMode="External"/><Relationship Id="rId2" Type="http://schemas.openxmlformats.org/officeDocument/2006/relationships/slideLayout" Target="../slideLayouts/slideLayout2.xml"/><Relationship Id="rId1" Type="http://schemas.openxmlformats.org/officeDocument/2006/relationships/themeOverride" Target="../theme/themeOverride11.xml"/><Relationship Id="rId6" Type="http://schemas.openxmlformats.org/officeDocument/2006/relationships/hyperlink" Target="https://bit.ly/2UN9Zix" TargetMode="External"/><Relationship Id="rId5" Type="http://schemas.openxmlformats.org/officeDocument/2006/relationships/hyperlink" Target="https://bwnews.pr/3eQujGP"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hyperlink" Target="https://bit.ly/3klWHTb"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4.xml"/><Relationship Id="rId6" Type="http://schemas.openxmlformats.org/officeDocument/2006/relationships/hyperlink" Target="https://bit.ly/3kSEiyY" TargetMode="External"/><Relationship Id="rId5" Type="http://schemas.openxmlformats.org/officeDocument/2006/relationships/hyperlink" Target="https://bit.ly/3kRo6y1" TargetMode="External"/><Relationship Id="rId4" Type="http://schemas.openxmlformats.org/officeDocument/2006/relationships/image" Target="../media/image27.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6.xml"/><Relationship Id="rId5" Type="http://schemas.openxmlformats.org/officeDocument/2006/relationships/hyperlink" Target="https://bit.ly/3i2tEUI" TargetMode="Externa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29.png"/><Relationship Id="rId4" Type="http://schemas.openxmlformats.org/officeDocument/2006/relationships/hyperlink" Target="https://bit.ly/3i2tEUI"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8.xml"/><Relationship Id="rId6" Type="http://schemas.openxmlformats.org/officeDocument/2006/relationships/image" Target="../media/image31.png"/><Relationship Id="rId5" Type="http://schemas.openxmlformats.org/officeDocument/2006/relationships/hyperlink" Target="https://bit.ly/3i2tEUI" TargetMode="Externa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8.png"/><Relationship Id="rId3" Type="http://schemas.openxmlformats.org/officeDocument/2006/relationships/tags" Target="../tags/tag3.xml"/><Relationship Id="rId7" Type="http://schemas.openxmlformats.org/officeDocument/2006/relationships/oleObject" Target="../embeddings/oleObject1.bin"/><Relationship Id="rId12" Type="http://schemas.openxmlformats.org/officeDocument/2006/relationships/image" Target="../media/image37.svg"/><Relationship Id="rId2" Type="http://schemas.openxmlformats.org/officeDocument/2006/relationships/tags" Target="../tags/tag2.xml"/><Relationship Id="rId1" Type="http://schemas.openxmlformats.org/officeDocument/2006/relationships/themeOverride" Target="../theme/themeOverride19.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notesSlide" Target="../notesSlides/notesSlide2.xml"/><Relationship Id="rId10" Type="http://schemas.openxmlformats.org/officeDocument/2006/relationships/image" Target="../media/image35.png"/><Relationship Id="rId4" Type="http://schemas.openxmlformats.org/officeDocument/2006/relationships/slideLayout" Target="../slideLayouts/slideLayout2.xml"/><Relationship Id="rId9" Type="http://schemas.openxmlformats.org/officeDocument/2006/relationships/image" Target="../media/image34.png"/><Relationship Id="rId1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3.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slideLayout" Target="../slideLayouts/slideLayout2.xml"/><Relationship Id="rId7" Type="http://schemas.openxmlformats.org/officeDocument/2006/relationships/image" Target="../media/image41.jpeg"/><Relationship Id="rId2" Type="http://schemas.openxmlformats.org/officeDocument/2006/relationships/tags" Target="../tags/tag4.xml"/><Relationship Id="rId1" Type="http://schemas.openxmlformats.org/officeDocument/2006/relationships/themeOverride" Target="../theme/themeOverride21.x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3.jpeg"/><Relationship Id="rId2" Type="http://schemas.openxmlformats.org/officeDocument/2006/relationships/tags" Target="../tags/tag5.xml"/><Relationship Id="rId1" Type="http://schemas.openxmlformats.org/officeDocument/2006/relationships/themeOverride" Target="../theme/themeOverride22.xml"/><Relationship Id="rId6" Type="http://schemas.openxmlformats.org/officeDocument/2006/relationships/image" Target="../media/image40.emf"/><Relationship Id="rId5" Type="http://schemas.openxmlformats.org/officeDocument/2006/relationships/oleObject" Target="../embeddings/oleObject3.bin"/><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hemeOverride" Target="../theme/themeOverride23.xml"/><Relationship Id="rId5" Type="http://schemas.openxmlformats.org/officeDocument/2006/relationships/image" Target="../media/image4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47.png"/><Relationship Id="rId2" Type="http://schemas.openxmlformats.org/officeDocument/2006/relationships/slideLayout" Target="../slideLayouts/slideLayout4.xml"/><Relationship Id="rId1" Type="http://schemas.openxmlformats.org/officeDocument/2006/relationships/themeOverride" Target="../theme/themeOverride24.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hemeOverride" Target="../theme/themeOverride25.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notesSlide" Target="../notesSlides/notesSlide6.xml"/><Relationship Id="rId21" Type="http://schemas.openxmlformats.org/officeDocument/2006/relationships/image" Target="../media/image65.jpeg"/><Relationship Id="rId7" Type="http://schemas.openxmlformats.org/officeDocument/2006/relationships/image" Target="../media/image51.jpeg"/><Relationship Id="rId12" Type="http://schemas.openxmlformats.org/officeDocument/2006/relationships/image" Target="../media/image56.jpeg"/><Relationship Id="rId17" Type="http://schemas.openxmlformats.org/officeDocument/2006/relationships/image" Target="../media/image61.gif"/><Relationship Id="rId25" Type="http://schemas.openxmlformats.org/officeDocument/2006/relationships/image" Target="../media/image69.jpeg"/><Relationship Id="rId2" Type="http://schemas.openxmlformats.org/officeDocument/2006/relationships/slideLayout" Target="../slideLayouts/slideLayout4.xml"/><Relationship Id="rId16" Type="http://schemas.openxmlformats.org/officeDocument/2006/relationships/image" Target="../media/image60.jpeg"/><Relationship Id="rId20" Type="http://schemas.openxmlformats.org/officeDocument/2006/relationships/image" Target="../media/image64.png"/><Relationship Id="rId1" Type="http://schemas.openxmlformats.org/officeDocument/2006/relationships/themeOverride" Target="../theme/themeOverride26.xml"/><Relationship Id="rId6" Type="http://schemas.openxmlformats.org/officeDocument/2006/relationships/hyperlink" Target="http://www.ypf.com/ar_es/" TargetMode="External"/><Relationship Id="rId11" Type="http://schemas.openxmlformats.org/officeDocument/2006/relationships/image" Target="../media/image55.png"/><Relationship Id="rId24" Type="http://schemas.openxmlformats.org/officeDocument/2006/relationships/image" Target="../media/image68.png"/><Relationship Id="rId5" Type="http://schemas.openxmlformats.org/officeDocument/2006/relationships/image" Target="../media/image50.png"/><Relationship Id="rId15" Type="http://schemas.openxmlformats.org/officeDocument/2006/relationships/image" Target="../media/image59.jpeg"/><Relationship Id="rId23" Type="http://schemas.openxmlformats.org/officeDocument/2006/relationships/image" Target="../media/image67.jpeg"/><Relationship Id="rId10" Type="http://schemas.openxmlformats.org/officeDocument/2006/relationships/image" Target="../media/image54.png"/><Relationship Id="rId19" Type="http://schemas.openxmlformats.org/officeDocument/2006/relationships/image" Target="../media/image63.jpeg"/><Relationship Id="rId4" Type="http://schemas.openxmlformats.org/officeDocument/2006/relationships/image" Target="../media/image4.png"/><Relationship Id="rId9" Type="http://schemas.openxmlformats.org/officeDocument/2006/relationships/image" Target="../media/image53.jpeg"/><Relationship Id="rId14" Type="http://schemas.openxmlformats.org/officeDocument/2006/relationships/image" Target="../media/image58.png"/><Relationship Id="rId22"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28.xml"/><Relationship Id="rId5" Type="http://schemas.openxmlformats.org/officeDocument/2006/relationships/image" Target="../media/image70.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29.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hyperlink" Target="https://en.wikipedia.org/wiki/United_Kingdom" TargetMode="External"/><Relationship Id="rId13" Type="http://schemas.openxmlformats.org/officeDocument/2006/relationships/hyperlink" Target="https://en.wikipedia.org/wiki/East_Anglia_ONE" TargetMode="External"/><Relationship Id="rId18" Type="http://schemas.openxmlformats.org/officeDocument/2006/relationships/hyperlink" Target="https://en.wikipedia.org/wiki/Gemini_Wind_Farm" TargetMode="External"/><Relationship Id="rId3" Type="http://schemas.openxmlformats.org/officeDocument/2006/relationships/image" Target="../media/image4.png"/><Relationship Id="rId21" Type="http://schemas.openxmlformats.org/officeDocument/2006/relationships/hyperlink" Target="https://en.wikipedia.org/wiki/Germany" TargetMode="External"/><Relationship Id="rId7" Type="http://schemas.openxmlformats.org/officeDocument/2006/relationships/hyperlink" Target="https://en.wikipedia.org/wiki/Hornsea_Wind_Farm" TargetMode="External"/><Relationship Id="rId12" Type="http://schemas.openxmlformats.org/officeDocument/2006/relationships/hyperlink" Target="https://en.wikipedia.org/w/index.php?title=Borssele_3%264&amp;action=edit&amp;redlink=1" TargetMode="External"/><Relationship Id="rId17" Type="http://schemas.openxmlformats.org/officeDocument/2006/relationships/hyperlink" Target="https://en.wikipedia.org/wiki/London_Array" TargetMode="External"/><Relationship Id="rId2" Type="http://schemas.openxmlformats.org/officeDocument/2006/relationships/slideLayout" Target="../slideLayouts/slideLayout2.xml"/><Relationship Id="rId16" Type="http://schemas.openxmlformats.org/officeDocument/2006/relationships/hyperlink" Target="https://en.wikipedia.org/wiki/Vestas" TargetMode="External"/><Relationship Id="rId20" Type="http://schemas.openxmlformats.org/officeDocument/2006/relationships/hyperlink" Target="https://en.wikipedia.org/wiki/Gode_Wind_Farm" TargetMode="External"/><Relationship Id="rId1" Type="http://schemas.openxmlformats.org/officeDocument/2006/relationships/themeOverride" Target="../theme/themeOverride30.xml"/><Relationship Id="rId6" Type="http://schemas.openxmlformats.org/officeDocument/2006/relationships/hyperlink" Target="https://en.wikipedia.org/wiki/Project_commissioning" TargetMode="External"/><Relationship Id="rId11" Type="http://schemas.openxmlformats.org/officeDocument/2006/relationships/hyperlink" Target="https://en.wikipedia.org/wiki/Netherlands" TargetMode="External"/><Relationship Id="rId24" Type="http://schemas.openxmlformats.org/officeDocument/2006/relationships/hyperlink" Target="https://en.wikipedia.org/wiki/Greater_Gabbard_wind_farm" TargetMode="External"/><Relationship Id="rId5" Type="http://schemas.openxmlformats.org/officeDocument/2006/relationships/hyperlink" Target="https://en.wikipedia.org/wiki/Megawatt" TargetMode="External"/><Relationship Id="rId15" Type="http://schemas.openxmlformats.org/officeDocument/2006/relationships/hyperlink" Target="https://en.wikipedia.org/wiki/Mitsubishi_Heavy_Industries" TargetMode="External"/><Relationship Id="rId23" Type="http://schemas.openxmlformats.org/officeDocument/2006/relationships/hyperlink" Target="https://en.wikipedia.org/wiki/Race_Bank_wind_farm" TargetMode="External"/><Relationship Id="rId10" Type="http://schemas.openxmlformats.org/officeDocument/2006/relationships/hyperlink" Target="https://en.wikipedia.org/w/index.php?title=Borssele_1%262&amp;action=edit&amp;redlink=1" TargetMode="External"/><Relationship Id="rId19" Type="http://schemas.openxmlformats.org/officeDocument/2006/relationships/hyperlink" Target="https://en.wikipedia.org/wiki/Beatrice_Wind_Farm" TargetMode="External"/><Relationship Id="rId4" Type="http://schemas.openxmlformats.org/officeDocument/2006/relationships/hyperlink" Target="https://en.wikipedia.org/wiki/Nameplate_capacity" TargetMode="External"/><Relationship Id="rId9" Type="http://schemas.openxmlformats.org/officeDocument/2006/relationships/hyperlink" Target="https://en.wikipedia.org/wiki/Siemens_Gamesa" TargetMode="External"/><Relationship Id="rId14" Type="http://schemas.openxmlformats.org/officeDocument/2006/relationships/hyperlink" Target="https://en.wikipedia.org/wiki/Walney_Extension" TargetMode="External"/><Relationship Id="rId22" Type="http://schemas.openxmlformats.org/officeDocument/2006/relationships/hyperlink" Target="https://en.wikipedia.org/wiki/Gwynt_y_M%C3%B4r"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image" Target="../media/image71.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customXml" Target="../ink/ink4.xml"/><Relationship Id="rId3" Type="http://schemas.openxmlformats.org/officeDocument/2006/relationships/notesSlide" Target="../notesSlides/notesSlide9.xml"/><Relationship Id="rId7" Type="http://schemas.openxmlformats.org/officeDocument/2006/relationships/customXml" Target="../ink/ink1.xml"/><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hemeOverride" Target="../theme/themeOverride32.xml"/><Relationship Id="rId6" Type="http://schemas.openxmlformats.org/officeDocument/2006/relationships/image" Target="../media/image73.emf"/><Relationship Id="rId11" Type="http://schemas.openxmlformats.org/officeDocument/2006/relationships/customXml" Target="../ink/ink3.xml"/><Relationship Id="rId5" Type="http://schemas.openxmlformats.org/officeDocument/2006/relationships/image" Target="../media/image72.png"/><Relationship Id="rId15" Type="http://schemas.openxmlformats.org/officeDocument/2006/relationships/image" Target="../media/image77.png"/><Relationship Id="rId10" Type="http://schemas.openxmlformats.org/officeDocument/2006/relationships/image" Target="../media/image75.png"/><Relationship Id="rId4" Type="http://schemas.openxmlformats.org/officeDocument/2006/relationships/image" Target="../media/image4.png"/><Relationship Id="rId9" Type="http://schemas.openxmlformats.org/officeDocument/2006/relationships/customXml" Target="../ink/ink2.xml"/><Relationship Id="rId14" Type="http://schemas.openxmlformats.org/officeDocument/2006/relationships/customXml" Target="../ink/ink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3.xml"/><Relationship Id="rId5" Type="http://schemas.openxmlformats.org/officeDocument/2006/relationships/image" Target="../media/image74.jpe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34.xml"/><Relationship Id="rId6" Type="http://schemas.openxmlformats.org/officeDocument/2006/relationships/hyperlink" Target="https://bit.ly/3Be7EgO"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hemeOverride" Target="../theme/themeOverride35.xml"/><Relationship Id="rId5" Type="http://schemas.openxmlformats.org/officeDocument/2006/relationships/image" Target="../media/image80.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36.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37.xml"/><Relationship Id="rId5" Type="http://schemas.openxmlformats.org/officeDocument/2006/relationships/image" Target="../media/image83.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hemeOverride" Target="../theme/themeOverride38.xml"/><Relationship Id="rId5" Type="http://schemas.openxmlformats.org/officeDocument/2006/relationships/hyperlink" Target="https://en.wikipedia.org/wiki/Offshore_wind_power" TargetMode="Externa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hemeOverride" Target="../theme/themeOverride39.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87.jpeg"/><Relationship Id="rId3" Type="http://schemas.openxmlformats.org/officeDocument/2006/relationships/notesSlide" Target="../notesSlides/notesSlide16.xml"/><Relationship Id="rId7" Type="http://schemas.openxmlformats.org/officeDocument/2006/relationships/diagramQuickStyle" Target="../diagrams/quickStyle1.xml"/><Relationship Id="rId12" Type="http://schemas.openxmlformats.org/officeDocument/2006/relationships/image" Target="../media/image86.jpeg"/><Relationship Id="rId2" Type="http://schemas.openxmlformats.org/officeDocument/2006/relationships/slideLayout" Target="../slideLayouts/slideLayout4.xml"/><Relationship Id="rId1" Type="http://schemas.openxmlformats.org/officeDocument/2006/relationships/themeOverride" Target="../theme/themeOverride40.xml"/><Relationship Id="rId6" Type="http://schemas.openxmlformats.org/officeDocument/2006/relationships/diagramLayout" Target="../diagrams/layout1.xml"/><Relationship Id="rId11" Type="http://schemas.openxmlformats.org/officeDocument/2006/relationships/image" Target="../media/image85.png"/><Relationship Id="rId5" Type="http://schemas.openxmlformats.org/officeDocument/2006/relationships/diagramData" Target="../diagrams/data1.xml"/><Relationship Id="rId10" Type="http://schemas.openxmlformats.org/officeDocument/2006/relationships/image" Target="../media/image84.png"/><Relationship Id="rId4" Type="http://schemas.openxmlformats.org/officeDocument/2006/relationships/image" Target="../media/image4.png"/><Relationship Id="rId9" Type="http://schemas.microsoft.com/office/2007/relationships/diagramDrawing" Target="../diagrams/drawing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hemeOverride" Target="../theme/themeOverride41.xml"/><Relationship Id="rId6" Type="http://schemas.openxmlformats.org/officeDocument/2006/relationships/image" Target="../media/image40.emf"/><Relationship Id="rId5" Type="http://schemas.openxmlformats.org/officeDocument/2006/relationships/oleObject" Target="../embeddings/oleObject4.bin"/><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hyperlink" Target="mailto:hidrogeno@ancap.com.uy"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42.xml"/><Relationship Id="rId6" Type="http://schemas.openxmlformats.org/officeDocument/2006/relationships/hyperlink" Target="https://www.offshore-energy.biz/tractebel-developing-wind-to-hydrogen-offshore-platform" TargetMode="External"/><Relationship Id="rId5" Type="http://schemas.openxmlformats.org/officeDocument/2006/relationships/image" Target="../media/image90.jp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hyperlink" Target="https://bit.ly/3xYmWVb"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hyperlink" Target="https://bit.ly/3iBoZI8" TargetMode="Externa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12F6D04-EF4E-4B0D-97CC-1E595DE6D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9"/>
            <a:ext cx="12192000" cy="6844921"/>
          </a:xfrm>
          <a:prstGeom prst="rect">
            <a:avLst/>
          </a:prstGeom>
        </p:spPr>
      </p:pic>
    </p:spTree>
    <p:extLst>
      <p:ext uri="{BB962C8B-B14F-4D97-AF65-F5344CB8AC3E}">
        <p14:creationId xmlns:p14="http://schemas.microsoft.com/office/powerpoint/2010/main" val="758490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2"/>
          <p:cNvSpPr txBox="1"/>
          <p:nvPr/>
        </p:nvSpPr>
        <p:spPr>
          <a:xfrm>
            <a:off x="1179111" y="233697"/>
            <a:ext cx="9869221" cy="477054"/>
          </a:xfrm>
          <a:prstGeom prst="rect">
            <a:avLst/>
          </a:prstGeom>
          <a:noFill/>
        </p:spPr>
        <p:txBody>
          <a:bodyPr wrap="square" rtlCol="0">
            <a:spAutoFit/>
          </a:bodyPr>
          <a:lstStyle/>
          <a:p>
            <a:pPr algn="ctr">
              <a:lnSpc>
                <a:spcPts val="3000"/>
              </a:lnSpc>
            </a:pPr>
            <a:r>
              <a:rPr lang="es-UY" sz="2800" b="1" dirty="0">
                <a:solidFill>
                  <a:schemeClr val="accent1">
                    <a:lumMod val="75000"/>
                  </a:schemeClr>
                </a:solidFill>
              </a:rPr>
              <a:t>Se puede producir y usar en forma abundante y sin emisiones</a:t>
            </a:r>
          </a:p>
        </p:txBody>
      </p:sp>
      <p:sp>
        <p:nvSpPr>
          <p:cNvPr id="3" name="12 Rectángulo"/>
          <p:cNvSpPr/>
          <p:nvPr/>
        </p:nvSpPr>
        <p:spPr>
          <a:xfrm>
            <a:off x="393406" y="1100684"/>
            <a:ext cx="11440632" cy="954107"/>
          </a:xfrm>
          <a:prstGeom prst="rect">
            <a:avLst/>
          </a:prstGeom>
        </p:spPr>
        <p:txBody>
          <a:bodyPr wrap="square">
            <a:spAutoFit/>
          </a:bodyPr>
          <a:lstStyle/>
          <a:p>
            <a:endParaRPr lang="es-UY" sz="2000" dirty="0">
              <a:solidFill>
                <a:schemeClr val="bg1">
                  <a:lumMod val="50000"/>
                </a:schemeClr>
              </a:solidFill>
            </a:endParaRPr>
          </a:p>
          <a:p>
            <a:endParaRPr lang="es-UY" dirty="0">
              <a:solidFill>
                <a:schemeClr val="bg1">
                  <a:lumMod val="50000"/>
                </a:schemeClr>
              </a:solidFill>
            </a:endParaRPr>
          </a:p>
          <a:p>
            <a:endParaRPr lang="es-UY" dirty="0">
              <a:solidFill>
                <a:schemeClr val="bg1">
                  <a:lumMod val="50000"/>
                </a:schemeClr>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833" y="2301013"/>
            <a:ext cx="5404856" cy="3626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CuadroTexto"/>
          <p:cNvSpPr txBox="1"/>
          <p:nvPr/>
        </p:nvSpPr>
        <p:spPr>
          <a:xfrm>
            <a:off x="393406" y="1100684"/>
            <a:ext cx="5305579" cy="1200329"/>
          </a:xfrm>
          <a:prstGeom prst="rect">
            <a:avLst/>
          </a:prstGeom>
          <a:noFill/>
        </p:spPr>
        <p:txBody>
          <a:bodyPr wrap="square" rtlCol="0">
            <a:spAutoFit/>
          </a:bodyPr>
          <a:lstStyle/>
          <a:p>
            <a:pPr algn="ctr"/>
            <a:r>
              <a:rPr lang="es-UY" dirty="0">
                <a:solidFill>
                  <a:schemeClr val="tx1">
                    <a:lumMod val="65000"/>
                    <a:lumOff val="35000"/>
                  </a:schemeClr>
                </a:solidFill>
              </a:rPr>
              <a:t>Se puede producir por </a:t>
            </a:r>
            <a:r>
              <a:rPr lang="es-UY" b="1" dirty="0">
                <a:solidFill>
                  <a:schemeClr val="tx1">
                    <a:lumMod val="65000"/>
                    <a:lumOff val="35000"/>
                  </a:schemeClr>
                </a:solidFill>
              </a:rPr>
              <a:t>electrólisis del agua con electricidad renovable</a:t>
            </a:r>
            <a:r>
              <a:rPr lang="es-UY" dirty="0">
                <a:solidFill>
                  <a:schemeClr val="tx1">
                    <a:lumMod val="65000"/>
                    <a:lumOff val="35000"/>
                  </a:schemeClr>
                </a:solidFill>
              </a:rPr>
              <a:t>, sin emisiones, de forma tan abundante  y renovable como el sol, el viento, la </a:t>
            </a:r>
            <a:r>
              <a:rPr lang="es-UY" dirty="0" err="1">
                <a:solidFill>
                  <a:schemeClr val="tx1">
                    <a:lumMod val="65000"/>
                    <a:lumOff val="35000"/>
                  </a:schemeClr>
                </a:solidFill>
              </a:rPr>
              <a:t>hidro</a:t>
            </a:r>
            <a:r>
              <a:rPr lang="es-UY" dirty="0">
                <a:solidFill>
                  <a:schemeClr val="tx1">
                    <a:lumMod val="65000"/>
                    <a:lumOff val="35000"/>
                  </a:schemeClr>
                </a:solidFill>
              </a:rPr>
              <a:t> y el agua</a:t>
            </a:r>
            <a:endParaRPr lang="es-ES" dirty="0">
              <a:solidFill>
                <a:schemeClr val="tx1">
                  <a:lumMod val="65000"/>
                  <a:lumOff val="35000"/>
                </a:schemeClr>
              </a:solidFill>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8985" y="3052423"/>
            <a:ext cx="3782757" cy="2507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Reaction of hydrogen and oxygen to water #9339835 Framed Pri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8985" y="1175689"/>
            <a:ext cx="2508528" cy="1396414"/>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8245612" y="1412231"/>
            <a:ext cx="3679688" cy="923330"/>
          </a:xfrm>
          <a:prstGeom prst="rect">
            <a:avLst/>
          </a:prstGeom>
          <a:noFill/>
        </p:spPr>
        <p:txBody>
          <a:bodyPr wrap="square" rtlCol="0">
            <a:spAutoFit/>
          </a:bodyPr>
          <a:lstStyle/>
          <a:p>
            <a:r>
              <a:rPr lang="es-UY" dirty="0">
                <a:solidFill>
                  <a:schemeClr val="tx1">
                    <a:lumMod val="65000"/>
                    <a:lumOff val="35000"/>
                  </a:schemeClr>
                </a:solidFill>
              </a:rPr>
              <a:t>Su </a:t>
            </a:r>
            <a:r>
              <a:rPr lang="es-UY" b="1" dirty="0">
                <a:solidFill>
                  <a:schemeClr val="tx1">
                    <a:lumMod val="65000"/>
                    <a:lumOff val="35000"/>
                  </a:schemeClr>
                </a:solidFill>
              </a:rPr>
              <a:t>combustión directa </a:t>
            </a:r>
            <a:r>
              <a:rPr lang="es-UY" dirty="0">
                <a:solidFill>
                  <a:schemeClr val="tx1">
                    <a:lumMod val="65000"/>
                    <a:lumOff val="35000"/>
                  </a:schemeClr>
                </a:solidFill>
              </a:rPr>
              <a:t>en motores, turbinas, calderas, quemadores, </a:t>
            </a:r>
            <a:r>
              <a:rPr lang="es-UY" dirty="0" err="1">
                <a:solidFill>
                  <a:schemeClr val="tx1">
                    <a:lumMod val="65000"/>
                    <a:lumOff val="35000"/>
                  </a:schemeClr>
                </a:solidFill>
              </a:rPr>
              <a:t>gasodomésticos</a:t>
            </a:r>
            <a:r>
              <a:rPr lang="es-UY" dirty="0">
                <a:solidFill>
                  <a:schemeClr val="tx1">
                    <a:lumMod val="65000"/>
                    <a:lumOff val="35000"/>
                  </a:schemeClr>
                </a:solidFill>
              </a:rPr>
              <a:t>, etc.  produce agua</a:t>
            </a:r>
            <a:endParaRPr lang="es-ES" dirty="0">
              <a:solidFill>
                <a:schemeClr val="tx1">
                  <a:lumMod val="65000"/>
                  <a:lumOff val="35000"/>
                </a:schemeClr>
              </a:solidFill>
            </a:endParaRPr>
          </a:p>
        </p:txBody>
      </p:sp>
      <p:sp>
        <p:nvSpPr>
          <p:cNvPr id="9" name="8 CuadroTexto"/>
          <p:cNvSpPr txBox="1"/>
          <p:nvPr/>
        </p:nvSpPr>
        <p:spPr>
          <a:xfrm>
            <a:off x="9481741" y="3287255"/>
            <a:ext cx="2529283" cy="1477328"/>
          </a:xfrm>
          <a:prstGeom prst="rect">
            <a:avLst/>
          </a:prstGeom>
          <a:noFill/>
        </p:spPr>
        <p:txBody>
          <a:bodyPr wrap="square" rtlCol="0">
            <a:spAutoFit/>
          </a:bodyPr>
          <a:lstStyle/>
          <a:p>
            <a:r>
              <a:rPr lang="es-UY" dirty="0">
                <a:solidFill>
                  <a:schemeClr val="tx1">
                    <a:lumMod val="65000"/>
                    <a:lumOff val="35000"/>
                  </a:schemeClr>
                </a:solidFill>
              </a:rPr>
              <a:t>Su </a:t>
            </a:r>
            <a:r>
              <a:rPr lang="es-UY" b="1" dirty="0">
                <a:solidFill>
                  <a:schemeClr val="tx1">
                    <a:lumMod val="65000"/>
                    <a:lumOff val="35000"/>
                  </a:schemeClr>
                </a:solidFill>
              </a:rPr>
              <a:t>reacción electroquímica </a:t>
            </a:r>
            <a:r>
              <a:rPr lang="es-UY" dirty="0">
                <a:solidFill>
                  <a:schemeClr val="tx1">
                    <a:lumMod val="65000"/>
                    <a:lumOff val="35000"/>
                  </a:schemeClr>
                </a:solidFill>
              </a:rPr>
              <a:t>en celdas de combustible produce electricidad y agua (inversa de la electrólisis)</a:t>
            </a:r>
            <a:endParaRPr lang="es-ES" dirty="0">
              <a:solidFill>
                <a:schemeClr val="tx1">
                  <a:lumMod val="65000"/>
                  <a:lumOff val="35000"/>
                </a:schemeClr>
              </a:solidFill>
            </a:endParaRPr>
          </a:p>
        </p:txBody>
      </p:sp>
      <p:pic>
        <p:nvPicPr>
          <p:cNvPr id="10" name="Picture 2" descr="Image result for electrolysis and fuel cel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9672" y="4858406"/>
            <a:ext cx="2891635" cy="1068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3289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2"/>
          <p:cNvSpPr txBox="1"/>
          <p:nvPr/>
        </p:nvSpPr>
        <p:spPr>
          <a:xfrm>
            <a:off x="906645" y="241155"/>
            <a:ext cx="10639896" cy="477054"/>
          </a:xfrm>
          <a:prstGeom prst="rect">
            <a:avLst/>
          </a:prstGeom>
          <a:noFill/>
        </p:spPr>
        <p:txBody>
          <a:bodyPr wrap="square" rtlCol="0">
            <a:spAutoFit/>
          </a:bodyPr>
          <a:lstStyle/>
          <a:p>
            <a:pPr>
              <a:lnSpc>
                <a:spcPts val="3000"/>
              </a:lnSpc>
            </a:pPr>
            <a:r>
              <a:rPr lang="es-UY" sz="2800" b="1" dirty="0">
                <a:solidFill>
                  <a:schemeClr val="accent1">
                    <a:lumMod val="75000"/>
                  </a:schemeClr>
                </a:solidFill>
              </a:rPr>
              <a:t>El hidrógeno no es una novedad, se usa ampliamente en la industria …</a:t>
            </a:r>
          </a:p>
        </p:txBody>
      </p:sp>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744" y="1025803"/>
            <a:ext cx="5490157" cy="4508401"/>
          </a:xfrm>
          <a:prstGeom prst="rect">
            <a:avLst/>
          </a:prstGeom>
        </p:spPr>
      </p:pic>
      <p:sp>
        <p:nvSpPr>
          <p:cNvPr id="7" name="6 CuadroTexto"/>
          <p:cNvSpPr txBox="1"/>
          <p:nvPr/>
        </p:nvSpPr>
        <p:spPr>
          <a:xfrm>
            <a:off x="6134100" y="1868543"/>
            <a:ext cx="5981700" cy="3416320"/>
          </a:xfrm>
          <a:prstGeom prst="rect">
            <a:avLst/>
          </a:prstGeom>
          <a:noFill/>
        </p:spPr>
        <p:txBody>
          <a:bodyPr wrap="square" rtlCol="0">
            <a:spAutoFit/>
          </a:bodyPr>
          <a:lstStyle/>
          <a:p>
            <a:r>
              <a:rPr lang="es-UY" dirty="0">
                <a:solidFill>
                  <a:schemeClr val="bg1">
                    <a:lumMod val="50000"/>
                  </a:schemeClr>
                </a:solidFill>
              </a:rPr>
              <a:t>Suministro de hidrógeno a industria es un negocio importante</a:t>
            </a:r>
          </a:p>
          <a:p>
            <a:pPr marL="285750" indent="-285750">
              <a:buFont typeface="Arial" panose="020B0604020202020204" pitchFamily="34" charset="0"/>
              <a:buChar char="•"/>
            </a:pPr>
            <a:r>
              <a:rPr lang="es-UY" dirty="0">
                <a:solidFill>
                  <a:schemeClr val="bg1">
                    <a:lumMod val="50000"/>
                  </a:schemeClr>
                </a:solidFill>
              </a:rPr>
              <a:t>Demanda se triplicó desde 1975 y sigue creciendo</a:t>
            </a:r>
          </a:p>
          <a:p>
            <a:pPr marL="285750" indent="-285750">
              <a:buFont typeface="Arial" panose="020B0604020202020204" pitchFamily="34" charset="0"/>
              <a:buChar char="•"/>
            </a:pPr>
            <a:r>
              <a:rPr lang="es-UY" dirty="0">
                <a:solidFill>
                  <a:schemeClr val="bg1">
                    <a:lumMod val="50000"/>
                  </a:schemeClr>
                </a:solidFill>
              </a:rPr>
              <a:t>95% uso cautivo, 5% se comercializa en mercado</a:t>
            </a:r>
          </a:p>
          <a:p>
            <a:pPr marL="285750" indent="-285750">
              <a:buFont typeface="Arial" panose="020B0604020202020204" pitchFamily="34" charset="0"/>
              <a:buChar char="•"/>
            </a:pPr>
            <a:r>
              <a:rPr lang="es-UY" dirty="0">
                <a:solidFill>
                  <a:schemeClr val="bg1">
                    <a:lumMod val="50000"/>
                  </a:schemeClr>
                </a:solidFill>
              </a:rPr>
              <a:t>138 billones dólares</a:t>
            </a:r>
          </a:p>
          <a:p>
            <a:pPr marL="285750" indent="-285750">
              <a:buFont typeface="Arial" panose="020B0604020202020204" pitchFamily="34" charset="0"/>
              <a:buChar char="•"/>
            </a:pPr>
            <a:r>
              <a:rPr lang="es-UY" dirty="0">
                <a:solidFill>
                  <a:schemeClr val="bg1">
                    <a:lumMod val="50000"/>
                  </a:schemeClr>
                </a:solidFill>
              </a:rPr>
              <a:t>Principalmente en  refinación, amoníaco, coque/hierro</a:t>
            </a:r>
          </a:p>
          <a:p>
            <a:endParaRPr lang="es-UY" dirty="0">
              <a:solidFill>
                <a:schemeClr val="bg1">
                  <a:lumMod val="50000"/>
                </a:schemeClr>
              </a:solidFill>
            </a:endParaRPr>
          </a:p>
          <a:p>
            <a:endParaRPr lang="es-UY" dirty="0">
              <a:solidFill>
                <a:schemeClr val="bg1">
                  <a:lumMod val="50000"/>
                </a:schemeClr>
              </a:solidFill>
            </a:endParaRPr>
          </a:p>
          <a:p>
            <a:r>
              <a:rPr lang="es-UY" dirty="0">
                <a:solidFill>
                  <a:schemeClr val="bg1">
                    <a:lumMod val="50000"/>
                  </a:schemeClr>
                </a:solidFill>
              </a:rPr>
              <a:t>Pero</a:t>
            </a:r>
          </a:p>
          <a:p>
            <a:pPr marL="285750" indent="-285750">
              <a:buFont typeface="Arial" panose="020B0604020202020204" pitchFamily="34" charset="0"/>
              <a:buChar char="•"/>
            </a:pPr>
            <a:r>
              <a:rPr lang="es-UY" dirty="0">
                <a:solidFill>
                  <a:schemeClr val="bg1">
                    <a:lumMod val="50000"/>
                  </a:schemeClr>
                </a:solidFill>
              </a:rPr>
              <a:t>El 98% se produce a partir de fósiles con emisiones CO2</a:t>
            </a:r>
          </a:p>
          <a:p>
            <a:pPr marL="285750" indent="-285750">
              <a:buFont typeface="Arial" panose="020B0604020202020204" pitchFamily="34" charset="0"/>
              <a:buChar char="•"/>
            </a:pPr>
            <a:r>
              <a:rPr lang="es-UY" b="1" dirty="0">
                <a:solidFill>
                  <a:schemeClr val="bg1">
                    <a:lumMod val="50000"/>
                  </a:schemeClr>
                </a:solidFill>
              </a:rPr>
              <a:t>830 MtC02/año ~ 2,5 % del global</a:t>
            </a:r>
          </a:p>
          <a:p>
            <a:pPr marL="285750" indent="-285750">
              <a:buFont typeface="Arial" panose="020B0604020202020204" pitchFamily="34" charset="0"/>
              <a:buChar char="•"/>
            </a:pPr>
            <a:endParaRPr lang="es-UY" dirty="0">
              <a:solidFill>
                <a:schemeClr val="bg1">
                  <a:lumMod val="50000"/>
                </a:schemeClr>
              </a:solidFill>
            </a:endParaRPr>
          </a:p>
          <a:p>
            <a:endParaRPr lang="es-ES" dirty="0">
              <a:solidFill>
                <a:schemeClr val="bg1">
                  <a:lumMod val="50000"/>
                </a:schemeClr>
              </a:solidFill>
            </a:endParaRPr>
          </a:p>
        </p:txBody>
      </p:sp>
      <p:sp>
        <p:nvSpPr>
          <p:cNvPr id="2" name="1 CuadroTexto"/>
          <p:cNvSpPr txBox="1"/>
          <p:nvPr/>
        </p:nvSpPr>
        <p:spPr>
          <a:xfrm>
            <a:off x="1804462" y="5641743"/>
            <a:ext cx="2807693" cy="461665"/>
          </a:xfrm>
          <a:prstGeom prst="rect">
            <a:avLst/>
          </a:prstGeom>
          <a:noFill/>
        </p:spPr>
        <p:txBody>
          <a:bodyPr wrap="none" rtlCol="0">
            <a:spAutoFit/>
          </a:bodyPr>
          <a:lstStyle/>
          <a:p>
            <a:pPr algn="ctr"/>
            <a:r>
              <a:rPr lang="es-ES" sz="1200" dirty="0">
                <a:solidFill>
                  <a:schemeClr val="bg1">
                    <a:lumMod val="50000"/>
                  </a:schemeClr>
                </a:solidFill>
              </a:rPr>
              <a:t>IGU SNAM BNEF - Global Gas </a:t>
            </a:r>
            <a:r>
              <a:rPr lang="es-ES" sz="1200" dirty="0" err="1">
                <a:solidFill>
                  <a:schemeClr val="bg1">
                    <a:lumMod val="50000"/>
                  </a:schemeClr>
                </a:solidFill>
              </a:rPr>
              <a:t>Report</a:t>
            </a:r>
            <a:r>
              <a:rPr lang="es-ES" sz="1200" dirty="0">
                <a:solidFill>
                  <a:schemeClr val="bg1">
                    <a:lumMod val="50000"/>
                  </a:schemeClr>
                </a:solidFill>
              </a:rPr>
              <a:t> 2020</a:t>
            </a:r>
          </a:p>
          <a:p>
            <a:pPr algn="ctr"/>
            <a:r>
              <a:rPr lang="es-ES" sz="1200" dirty="0">
                <a:solidFill>
                  <a:schemeClr val="bg1">
                    <a:lumMod val="50000"/>
                  </a:schemeClr>
                </a:solidFill>
                <a:hlinkClick r:id="rId5"/>
              </a:rPr>
              <a:t>https://bit.ly/3rwQOFK</a:t>
            </a:r>
            <a:endParaRPr lang="es-ES" sz="1200" dirty="0">
              <a:solidFill>
                <a:schemeClr val="bg1">
                  <a:lumMod val="50000"/>
                </a:schemeClr>
              </a:solidFill>
            </a:endParaRPr>
          </a:p>
        </p:txBody>
      </p:sp>
    </p:spTree>
    <p:extLst>
      <p:ext uri="{BB962C8B-B14F-4D97-AF65-F5344CB8AC3E}">
        <p14:creationId xmlns:p14="http://schemas.microsoft.com/office/powerpoint/2010/main" val="261946983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2"/>
          <p:cNvSpPr txBox="1"/>
          <p:nvPr/>
        </p:nvSpPr>
        <p:spPr>
          <a:xfrm>
            <a:off x="1490709" y="72687"/>
            <a:ext cx="8388990" cy="477054"/>
          </a:xfrm>
          <a:prstGeom prst="rect">
            <a:avLst/>
          </a:prstGeom>
          <a:noFill/>
        </p:spPr>
        <p:txBody>
          <a:bodyPr wrap="square" rtlCol="0">
            <a:spAutoFit/>
          </a:bodyPr>
          <a:lstStyle/>
          <a:p>
            <a:pPr algn="ctr">
              <a:lnSpc>
                <a:spcPts val="3000"/>
              </a:lnSpc>
            </a:pPr>
            <a:r>
              <a:rPr lang="es-UY" sz="2800" b="1" dirty="0">
                <a:solidFill>
                  <a:schemeClr val="accent1">
                    <a:lumMod val="75000"/>
                  </a:schemeClr>
                </a:solidFill>
              </a:rPr>
              <a:t>y fuera de la industria …</a:t>
            </a:r>
          </a:p>
        </p:txBody>
      </p:sp>
      <p:pic>
        <p:nvPicPr>
          <p:cNvPr id="3074" name="Picture 2" descr="Amazon.com founder finds Apollo 11 moon rocket engines on ocean floor |  collectSPA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375" y="971706"/>
            <a:ext cx="2151203" cy="173484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Can hydrogen gas be used as a fuel in a space shuttle? - Quora"/>
          <p:cNvSpPr>
            <a:spLocks noChangeAspect="1" noChangeArrowheads="1"/>
          </p:cNvSpPr>
          <p:nvPr/>
        </p:nvSpPr>
        <p:spPr bwMode="auto">
          <a:xfrm>
            <a:off x="155575" y="-3038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8" descr="Can hydrogen gas be used as a fuel in a space shuttle? - Quora"/>
          <p:cNvSpPr>
            <a:spLocks noChangeAspect="1" noChangeArrowheads="1"/>
          </p:cNvSpPr>
          <p:nvPr/>
        </p:nvSpPr>
        <p:spPr bwMode="auto">
          <a:xfrm>
            <a:off x="307975" y="-15145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82" name="Picture 10" descr="https://qph.fs.quoracdn.net/main-qimg-e66695163816e3c173bc2779dd7ef851-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538" y="2936426"/>
            <a:ext cx="2406525" cy="9734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9919" y="4825940"/>
            <a:ext cx="3429244" cy="1224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15643" y="3492263"/>
            <a:ext cx="2143125" cy="107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9727" y="4766941"/>
            <a:ext cx="2765681" cy="1342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5243401" y="847266"/>
            <a:ext cx="6657975" cy="2308324"/>
          </a:xfrm>
          <a:prstGeom prst="rect">
            <a:avLst/>
          </a:prstGeom>
          <a:noFill/>
        </p:spPr>
        <p:txBody>
          <a:bodyPr wrap="square" rtlCol="0">
            <a:spAutoFit/>
          </a:bodyPr>
          <a:lstStyle/>
          <a:p>
            <a:pPr marL="285750" indent="-285750">
              <a:buFont typeface="Arial" panose="020B0604020202020204" pitchFamily="34" charset="0"/>
              <a:buChar char="•"/>
            </a:pPr>
            <a:r>
              <a:rPr lang="es-ES" sz="1600" b="1" dirty="0">
                <a:solidFill>
                  <a:schemeClr val="tx1">
                    <a:lumMod val="65000"/>
                    <a:lumOff val="35000"/>
                  </a:schemeClr>
                </a:solidFill>
              </a:rPr>
              <a:t>Decenas de miles de </a:t>
            </a:r>
            <a:r>
              <a:rPr lang="es-ES" sz="1600" b="1" dirty="0" err="1">
                <a:solidFill>
                  <a:schemeClr val="tx1">
                    <a:lumMod val="65000"/>
                    <a:lumOff val="35000"/>
                  </a:schemeClr>
                </a:solidFill>
              </a:rPr>
              <a:t>autoelevadores</a:t>
            </a:r>
            <a:r>
              <a:rPr lang="es-ES" sz="1600" dirty="0">
                <a:solidFill>
                  <a:schemeClr val="tx1">
                    <a:lumMod val="65000"/>
                    <a:lumOff val="35000"/>
                  </a:schemeClr>
                </a:solidFill>
              </a:rPr>
              <a:t> y respaldos de energía estacionarios (</a:t>
            </a:r>
            <a:r>
              <a:rPr lang="es-ES" sz="1600" dirty="0" err="1">
                <a:solidFill>
                  <a:schemeClr val="tx1">
                    <a:lumMod val="65000"/>
                    <a:lumOff val="35000"/>
                  </a:schemeClr>
                </a:solidFill>
              </a:rPr>
              <a:t>PlugPower</a:t>
            </a:r>
            <a:r>
              <a:rPr lang="es-ES" sz="1600" dirty="0">
                <a:solidFill>
                  <a:schemeClr val="tx1">
                    <a:lumMod val="65000"/>
                    <a:lumOff val="35000"/>
                  </a:schemeClr>
                </a:solidFill>
              </a:rPr>
              <a:t>: </a:t>
            </a:r>
            <a:r>
              <a:rPr lang="es-ES" sz="1600" dirty="0" err="1">
                <a:solidFill>
                  <a:schemeClr val="tx1">
                    <a:lumMod val="65000"/>
                    <a:lumOff val="35000"/>
                  </a:schemeClr>
                </a:solidFill>
              </a:rPr>
              <a:t>retrofit</a:t>
            </a:r>
            <a:r>
              <a:rPr lang="es-ES" sz="1600" dirty="0">
                <a:solidFill>
                  <a:schemeClr val="tx1">
                    <a:lumMod val="65000"/>
                    <a:lumOff val="35000"/>
                  </a:schemeClr>
                </a:solidFill>
              </a:rPr>
              <a:t> de 30.000 elevadores, 8.000 sistemas estacionarios, 28 millones de recargas, 300 millones de horas de uso)</a:t>
            </a:r>
          </a:p>
          <a:p>
            <a:pPr marL="285750" indent="-285750">
              <a:buFont typeface="Arial" panose="020B0604020202020204" pitchFamily="34" charset="0"/>
              <a:buChar char="•"/>
            </a:pPr>
            <a:r>
              <a:rPr lang="es-UY" sz="1600" b="1" dirty="0">
                <a:solidFill>
                  <a:schemeClr val="tx1">
                    <a:lumMod val="65000"/>
                    <a:lumOff val="35000"/>
                  </a:schemeClr>
                </a:solidFill>
              </a:rPr>
              <a:t>Decenas de miles de automóviles</a:t>
            </a:r>
            <a:r>
              <a:rPr lang="es-UY" sz="1600" dirty="0">
                <a:solidFill>
                  <a:schemeClr val="tx1">
                    <a:lumMod val="65000"/>
                    <a:lumOff val="35000"/>
                  </a:schemeClr>
                </a:solidFill>
              </a:rPr>
              <a:t> (primeros en 2014 Toyota </a:t>
            </a:r>
            <a:r>
              <a:rPr lang="es-UY" sz="1600" dirty="0" err="1">
                <a:solidFill>
                  <a:schemeClr val="tx1">
                    <a:lumMod val="65000"/>
                    <a:lumOff val="35000"/>
                  </a:schemeClr>
                </a:solidFill>
              </a:rPr>
              <a:t>Mirai</a:t>
            </a:r>
            <a:r>
              <a:rPr lang="es-UY" sz="1600" dirty="0">
                <a:solidFill>
                  <a:schemeClr val="tx1">
                    <a:lumMod val="65000"/>
                    <a:lumOff val="35000"/>
                  </a:schemeClr>
                </a:solidFill>
              </a:rPr>
              <a:t>, Hyundai Nexo, Honda </a:t>
            </a:r>
            <a:r>
              <a:rPr lang="es-UY" sz="1600" dirty="0" err="1">
                <a:solidFill>
                  <a:schemeClr val="tx1">
                    <a:lumMod val="65000"/>
                    <a:lumOff val="35000"/>
                  </a:schemeClr>
                </a:solidFill>
              </a:rPr>
              <a:t>Clarity</a:t>
            </a:r>
            <a:r>
              <a:rPr lang="es-UY" sz="1600" dirty="0">
                <a:solidFill>
                  <a:schemeClr val="tx1">
                    <a:lumMod val="65000"/>
                    <a:lumOff val="35000"/>
                  </a:schemeClr>
                </a:solidFill>
              </a:rPr>
              <a:t>)</a:t>
            </a:r>
            <a:endParaRPr lang="es-ES" sz="1600" dirty="0">
              <a:solidFill>
                <a:schemeClr val="tx1">
                  <a:lumMod val="65000"/>
                  <a:lumOff val="35000"/>
                </a:schemeClr>
              </a:solidFill>
            </a:endParaRPr>
          </a:p>
          <a:p>
            <a:pPr marL="285750" indent="-285750">
              <a:buFont typeface="Arial" panose="020B0604020202020204" pitchFamily="34" charset="0"/>
              <a:buChar char="•"/>
            </a:pPr>
            <a:r>
              <a:rPr lang="es-ES" sz="1600" b="1" dirty="0">
                <a:solidFill>
                  <a:schemeClr val="tx1">
                    <a:lumMod val="65000"/>
                    <a:lumOff val="35000"/>
                  </a:schemeClr>
                </a:solidFill>
              </a:rPr>
              <a:t>Miles de buses</a:t>
            </a:r>
            <a:r>
              <a:rPr lang="es-ES" sz="1600" dirty="0">
                <a:solidFill>
                  <a:schemeClr val="tx1">
                    <a:lumMod val="65000"/>
                    <a:lumOff val="35000"/>
                  </a:schemeClr>
                </a:solidFill>
              </a:rPr>
              <a:t> (primeros en 1998, decenas de fabricantes) </a:t>
            </a:r>
          </a:p>
          <a:p>
            <a:pPr marL="285750" indent="-285750">
              <a:buFont typeface="Arial" panose="020B0604020202020204" pitchFamily="34" charset="0"/>
              <a:buChar char="•"/>
            </a:pPr>
            <a:r>
              <a:rPr lang="es-ES" sz="1600" b="1" dirty="0">
                <a:solidFill>
                  <a:schemeClr val="tx1">
                    <a:lumMod val="65000"/>
                    <a:lumOff val="35000"/>
                  </a:schemeClr>
                </a:solidFill>
              </a:rPr>
              <a:t>Centenares de camiones </a:t>
            </a:r>
            <a:r>
              <a:rPr lang="es-ES" sz="1600" dirty="0">
                <a:solidFill>
                  <a:schemeClr val="tx1">
                    <a:lumMod val="65000"/>
                    <a:lumOff val="35000"/>
                  </a:schemeClr>
                </a:solidFill>
              </a:rPr>
              <a:t>(Hyundai, </a:t>
            </a:r>
            <a:r>
              <a:rPr lang="es-ES" sz="1600" dirty="0" err="1">
                <a:solidFill>
                  <a:schemeClr val="tx1">
                    <a:lumMod val="65000"/>
                    <a:lumOff val="35000"/>
                  </a:schemeClr>
                </a:solidFill>
              </a:rPr>
              <a:t>Nikola</a:t>
            </a:r>
            <a:r>
              <a:rPr lang="es-ES" sz="1600" dirty="0">
                <a:solidFill>
                  <a:schemeClr val="tx1">
                    <a:lumMod val="65000"/>
                    <a:lumOff val="35000"/>
                  </a:schemeClr>
                </a:solidFill>
              </a:rPr>
              <a:t>, </a:t>
            </a:r>
            <a:r>
              <a:rPr lang="es-ES" sz="1600" dirty="0" err="1">
                <a:solidFill>
                  <a:schemeClr val="tx1">
                    <a:lumMod val="65000"/>
                    <a:lumOff val="35000"/>
                  </a:schemeClr>
                </a:solidFill>
              </a:rPr>
              <a:t>Hyzon</a:t>
            </a:r>
            <a:r>
              <a:rPr lang="es-ES" sz="1600" dirty="0">
                <a:solidFill>
                  <a:schemeClr val="tx1">
                    <a:lumMod val="65000"/>
                    <a:lumOff val="35000"/>
                  </a:schemeClr>
                </a:solidFill>
              </a:rPr>
              <a:t>, varios iniciando)</a:t>
            </a:r>
          </a:p>
          <a:p>
            <a:pPr marL="285750" indent="-285750">
              <a:buFont typeface="Arial" panose="020B0604020202020204" pitchFamily="34" charset="0"/>
              <a:buChar char="•"/>
            </a:pPr>
            <a:r>
              <a:rPr lang="es-ES" sz="1600" b="1" dirty="0">
                <a:solidFill>
                  <a:schemeClr val="tx1">
                    <a:lumMod val="65000"/>
                    <a:lumOff val="35000"/>
                  </a:schemeClr>
                </a:solidFill>
              </a:rPr>
              <a:t>Decenas de trenes de pasajeros </a:t>
            </a:r>
            <a:r>
              <a:rPr lang="es-ES" sz="1600" dirty="0">
                <a:solidFill>
                  <a:schemeClr val="tx1">
                    <a:lumMod val="65000"/>
                    <a:lumOff val="35000"/>
                  </a:schemeClr>
                </a:solidFill>
              </a:rPr>
              <a:t>(</a:t>
            </a:r>
            <a:r>
              <a:rPr lang="es-ES" sz="1600" dirty="0" err="1">
                <a:solidFill>
                  <a:schemeClr val="tx1">
                    <a:lumMod val="65000"/>
                    <a:lumOff val="35000"/>
                  </a:schemeClr>
                </a:solidFill>
              </a:rPr>
              <a:t>Coradia</a:t>
            </a:r>
            <a:r>
              <a:rPr lang="es-ES" sz="1600" dirty="0">
                <a:solidFill>
                  <a:schemeClr val="tx1">
                    <a:lumMod val="65000"/>
                    <a:lumOff val="35000"/>
                  </a:schemeClr>
                </a:solidFill>
              </a:rPr>
              <a:t> </a:t>
            </a:r>
            <a:r>
              <a:rPr lang="es-ES" sz="1600" dirty="0" err="1">
                <a:solidFill>
                  <a:schemeClr val="tx1">
                    <a:lumMod val="65000"/>
                    <a:lumOff val="35000"/>
                  </a:schemeClr>
                </a:solidFill>
              </a:rPr>
              <a:t>iLint</a:t>
            </a:r>
            <a:r>
              <a:rPr lang="es-ES" sz="1600" dirty="0">
                <a:solidFill>
                  <a:schemeClr val="tx1">
                    <a:lumMod val="65000"/>
                    <a:lumOff val="35000"/>
                  </a:schemeClr>
                </a:solidFill>
              </a:rPr>
              <a:t>)</a:t>
            </a:r>
          </a:p>
          <a:p>
            <a:pPr marL="285750" indent="-285750">
              <a:buFont typeface="Arial" panose="020B0604020202020204" pitchFamily="34" charset="0"/>
              <a:buChar char="•"/>
            </a:pPr>
            <a:r>
              <a:rPr lang="es-ES" sz="1600" dirty="0">
                <a:solidFill>
                  <a:schemeClr val="tx1">
                    <a:lumMod val="65000"/>
                    <a:lumOff val="35000"/>
                  </a:schemeClr>
                </a:solidFill>
              </a:rPr>
              <a:t>Ambiciosos programas de producción e incorporación</a:t>
            </a:r>
          </a:p>
        </p:txBody>
      </p:sp>
      <p:pic>
        <p:nvPicPr>
          <p:cNvPr id="5122" name="Picture 2" descr="BUSINESS : Seven-Eleven Japan to Use Toyota Fuel Cell Truck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73438" y="3462956"/>
            <a:ext cx="1873250" cy="110126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89572" y="3405109"/>
            <a:ext cx="1676288" cy="1178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descr="Does your loading dock injury prevention plan create safety hazard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375" y="4069393"/>
            <a:ext cx="3536832" cy="1980626"/>
          </a:xfrm>
          <a:prstGeom prst="rect">
            <a:avLst/>
          </a:prstGeom>
          <a:noFill/>
          <a:extLst>
            <a:ext uri="{909E8E84-426E-40DD-AFC4-6F175D3DCCD1}">
              <a14:hiddenFill xmlns:a14="http://schemas.microsoft.com/office/drawing/2010/main">
                <a:solidFill>
                  <a:srgbClr val="FFFFFF"/>
                </a:solidFill>
              </a14:hiddenFill>
            </a:ext>
          </a:extLst>
        </p:spPr>
      </p:pic>
      <p:pic>
        <p:nvPicPr>
          <p:cNvPr id="3" name="2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37883" y="3356489"/>
            <a:ext cx="1892036" cy="1351454"/>
          </a:xfrm>
          <a:prstGeom prst="rect">
            <a:avLst/>
          </a:prstGeom>
        </p:spPr>
      </p:pic>
      <p:pic>
        <p:nvPicPr>
          <p:cNvPr id="11" name="Imagen 10" descr="Torre con humo&#10;&#10;Descripción generada automáticamente con confianza media">
            <a:extLst>
              <a:ext uri="{FF2B5EF4-FFF2-40B4-BE49-F238E27FC236}">
                <a16:creationId xmlns:a16="http://schemas.microsoft.com/office/drawing/2014/main" id="{2F5F56BD-52FC-493F-A3A5-FC6EC5FD1DFB}"/>
              </a:ext>
            </a:extLst>
          </p:cNvPr>
          <p:cNvPicPr>
            <a:picLocks noChangeAspect="1"/>
          </p:cNvPicPr>
          <p:nvPr/>
        </p:nvPicPr>
        <p:blipFill>
          <a:blip r:embed="rId13"/>
          <a:stretch>
            <a:fillRect/>
          </a:stretch>
        </p:blipFill>
        <p:spPr>
          <a:xfrm>
            <a:off x="3233455" y="807981"/>
            <a:ext cx="1527503" cy="2255313"/>
          </a:xfrm>
          <a:prstGeom prst="rect">
            <a:avLst/>
          </a:prstGeom>
        </p:spPr>
      </p:pic>
    </p:spTree>
    <p:extLst>
      <p:ext uri="{BB962C8B-B14F-4D97-AF65-F5344CB8AC3E}">
        <p14:creationId xmlns:p14="http://schemas.microsoft.com/office/powerpoint/2010/main" val="387213094"/>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2"/>
          <p:cNvSpPr txBox="1"/>
          <p:nvPr/>
        </p:nvSpPr>
        <p:spPr>
          <a:xfrm>
            <a:off x="4260273" y="274501"/>
            <a:ext cx="3034145" cy="477054"/>
          </a:xfrm>
          <a:prstGeom prst="rect">
            <a:avLst/>
          </a:prstGeom>
          <a:noFill/>
        </p:spPr>
        <p:txBody>
          <a:bodyPr wrap="square" rtlCol="0">
            <a:spAutoFit/>
          </a:bodyPr>
          <a:lstStyle/>
          <a:p>
            <a:pPr algn="ctr">
              <a:lnSpc>
                <a:spcPts val="3000"/>
              </a:lnSpc>
              <a:spcBef>
                <a:spcPts val="1000"/>
              </a:spcBef>
            </a:pPr>
            <a:r>
              <a:rPr lang="es-UY" sz="2800" b="1" dirty="0">
                <a:solidFill>
                  <a:schemeClr val="accent1">
                    <a:lumMod val="75000"/>
                  </a:schemeClr>
                </a:solidFill>
              </a:rPr>
              <a:t>¿Por qué ahora ?</a:t>
            </a: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386" y="730109"/>
            <a:ext cx="3409951" cy="112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489225" y="2093767"/>
            <a:ext cx="11466379" cy="3539430"/>
          </a:xfrm>
          <a:prstGeom prst="rect">
            <a:avLst/>
          </a:prstGeom>
          <a:noFill/>
        </p:spPr>
        <p:txBody>
          <a:bodyPr wrap="square" rtlCol="0">
            <a:spAutoFit/>
          </a:bodyPr>
          <a:lstStyle/>
          <a:p>
            <a:pPr marL="285750" indent="-285750">
              <a:buFont typeface="Arial" panose="020B0604020202020204" pitchFamily="34" charset="0"/>
              <a:buChar char="•"/>
            </a:pPr>
            <a:r>
              <a:rPr lang="es-ES" sz="1600" b="1" dirty="0">
                <a:solidFill>
                  <a:schemeClr val="tx1">
                    <a:lumMod val="65000"/>
                    <a:lumOff val="35000"/>
                  </a:schemeClr>
                </a:solidFill>
              </a:rPr>
              <a:t>Consenso en la necesidad de descarbonización </a:t>
            </a:r>
            <a:r>
              <a:rPr lang="es-ES" sz="1600" dirty="0">
                <a:solidFill>
                  <a:schemeClr val="tx1">
                    <a:lumMod val="65000"/>
                    <a:lumOff val="35000"/>
                  </a:schemeClr>
                </a:solidFill>
              </a:rPr>
              <a:t>con fuertes compromisos</a:t>
            </a:r>
          </a:p>
          <a:p>
            <a:pPr marL="742950" lvl="1" indent="-285750">
              <a:buFont typeface="Arial" panose="020B0604020202020204" pitchFamily="34" charset="0"/>
              <a:buChar char="•"/>
            </a:pPr>
            <a:r>
              <a:rPr lang="es-UY" sz="1600" dirty="0">
                <a:solidFill>
                  <a:schemeClr val="tx1">
                    <a:lumMod val="65000"/>
                    <a:lumOff val="35000"/>
                  </a:schemeClr>
                </a:solidFill>
              </a:rPr>
              <a:t>La energía ha entrado en la agenda pública por sus externalidades: emisiones y cambio climático</a:t>
            </a:r>
          </a:p>
          <a:p>
            <a:pPr marL="742950" lvl="1" indent="-285750">
              <a:buFont typeface="Arial" panose="020B0604020202020204" pitchFamily="34" charset="0"/>
              <a:buChar char="•"/>
            </a:pPr>
            <a:r>
              <a:rPr lang="es-UY" sz="1600" dirty="0">
                <a:solidFill>
                  <a:schemeClr val="tx1">
                    <a:lumMod val="65000"/>
                    <a:lumOff val="35000"/>
                  </a:schemeClr>
                </a:solidFill>
              </a:rPr>
              <a:t>Fuerzas del mercado por si solas no resolverán los sectores de difícil abatimiento, se requieren políticas y regulaciones fuertes</a:t>
            </a:r>
            <a:endParaRPr lang="es-ES" sz="1600" dirty="0">
              <a:solidFill>
                <a:schemeClr val="tx1">
                  <a:lumMod val="65000"/>
                  <a:lumOff val="35000"/>
                </a:schemeClr>
              </a:solidFill>
            </a:endParaRPr>
          </a:p>
          <a:p>
            <a:pPr marL="742950" lvl="1" indent="-285750">
              <a:buFont typeface="Arial" panose="020B0604020202020204" pitchFamily="34" charset="0"/>
              <a:buChar char="•"/>
            </a:pPr>
            <a:r>
              <a:rPr lang="es-UY" sz="1600" dirty="0">
                <a:solidFill>
                  <a:schemeClr val="tx1">
                    <a:lumMod val="65000"/>
                    <a:lumOff val="35000"/>
                  </a:schemeClr>
                </a:solidFill>
              </a:rPr>
              <a:t>Participación del hidrógeno será función del nivel de descarbonización que se desee lograr</a:t>
            </a:r>
          </a:p>
          <a:p>
            <a:pPr marL="742950" lvl="1" indent="-285750">
              <a:buFont typeface="Arial" panose="020B0604020202020204" pitchFamily="34" charset="0"/>
              <a:buChar char="•"/>
            </a:pPr>
            <a:r>
              <a:rPr lang="es-UY" sz="1600" i="1" dirty="0">
                <a:solidFill>
                  <a:schemeClr val="tx1">
                    <a:lumMod val="65000"/>
                    <a:lumOff val="35000"/>
                  </a:schemeClr>
                </a:solidFill>
              </a:rPr>
              <a:t>Fuertes compromisos de Unión Europea, Alemania, Francia, Corea, Japón, China, California</a:t>
            </a:r>
          </a:p>
          <a:p>
            <a:pPr marL="285750" indent="-285750">
              <a:buFont typeface="Arial" panose="020B0604020202020204" pitchFamily="34" charset="0"/>
              <a:buChar char="•"/>
            </a:pPr>
            <a:endParaRPr lang="es-ES" sz="1600" b="1" dirty="0">
              <a:solidFill>
                <a:schemeClr val="tx1">
                  <a:lumMod val="65000"/>
                  <a:lumOff val="35000"/>
                </a:schemeClr>
              </a:solidFill>
            </a:endParaRPr>
          </a:p>
          <a:p>
            <a:pPr marL="285750" indent="-285750">
              <a:buFont typeface="Arial" panose="020B0604020202020204" pitchFamily="34" charset="0"/>
              <a:buChar char="•"/>
            </a:pPr>
            <a:r>
              <a:rPr lang="es-ES" sz="1600" b="1" dirty="0">
                <a:solidFill>
                  <a:schemeClr val="tx1">
                    <a:lumMod val="65000"/>
                    <a:lumOff val="35000"/>
                  </a:schemeClr>
                </a:solidFill>
              </a:rPr>
              <a:t>Costos rápidamente decrecientes </a:t>
            </a:r>
            <a:r>
              <a:rPr lang="es-ES" sz="1600" dirty="0">
                <a:solidFill>
                  <a:schemeClr val="tx1">
                    <a:lumMod val="65000"/>
                    <a:lumOff val="35000"/>
                  </a:schemeClr>
                </a:solidFill>
              </a:rPr>
              <a:t>de las tecnologías del hidrógeno y las energías renovables</a:t>
            </a:r>
          </a:p>
          <a:p>
            <a:pPr marL="742950" lvl="1" indent="-285750">
              <a:buFont typeface="Arial" panose="020B0604020202020204" pitchFamily="34" charset="0"/>
              <a:buChar char="•"/>
            </a:pPr>
            <a:r>
              <a:rPr lang="es-ES" sz="1600" dirty="0">
                <a:solidFill>
                  <a:schemeClr val="tx1">
                    <a:lumMod val="65000"/>
                    <a:lumOff val="35000"/>
                  </a:schemeClr>
                </a:solidFill>
              </a:rPr>
              <a:t>Costos producción hidrógeno verde </a:t>
            </a:r>
            <a:r>
              <a:rPr lang="es-ES" sz="1600" b="1" dirty="0">
                <a:solidFill>
                  <a:schemeClr val="tx1">
                    <a:lumMod val="65000"/>
                    <a:lumOff val="35000"/>
                  </a:schemeClr>
                </a:solidFill>
              </a:rPr>
              <a:t>bajaron 50% desde 2015, y pueden bajar otro 30% para 2025</a:t>
            </a:r>
            <a:r>
              <a:rPr lang="es-ES" sz="1600" dirty="0">
                <a:solidFill>
                  <a:schemeClr val="tx1">
                    <a:lumMod val="65000"/>
                    <a:lumOff val="35000"/>
                  </a:schemeClr>
                </a:solidFill>
              </a:rPr>
              <a:t>, por economías de escala y fabricación estandarizada, entre otros. [1]</a:t>
            </a:r>
          </a:p>
          <a:p>
            <a:pPr marL="742950" lvl="1" indent="-285750">
              <a:buFont typeface="Arial" panose="020B0604020202020204" pitchFamily="34" charset="0"/>
              <a:buChar char="•"/>
            </a:pPr>
            <a:r>
              <a:rPr lang="es-UY" sz="1600" b="1" dirty="0">
                <a:solidFill>
                  <a:schemeClr val="tx1">
                    <a:lumMod val="65000"/>
                    <a:lumOff val="35000"/>
                  </a:schemeClr>
                </a:solidFill>
              </a:rPr>
              <a:t>Podrían bajar 64 % para 2040</a:t>
            </a:r>
            <a:r>
              <a:rPr lang="es-UY" sz="1600" dirty="0">
                <a:solidFill>
                  <a:schemeClr val="tx1">
                    <a:lumMod val="65000"/>
                    <a:lumOff val="35000"/>
                  </a:schemeClr>
                </a:solidFill>
              </a:rPr>
              <a:t>. [2]</a:t>
            </a:r>
            <a:endParaRPr lang="es-ES" sz="1600" dirty="0">
              <a:solidFill>
                <a:schemeClr val="tx1">
                  <a:lumMod val="65000"/>
                  <a:lumOff val="35000"/>
                </a:schemeClr>
              </a:solidFill>
            </a:endParaRPr>
          </a:p>
          <a:p>
            <a:pPr marL="742950" lvl="1" indent="-285750">
              <a:buFont typeface="Arial" panose="020B0604020202020204" pitchFamily="34" charset="0"/>
              <a:buChar char="•"/>
            </a:pPr>
            <a:r>
              <a:rPr lang="es-ES" sz="1600" dirty="0">
                <a:solidFill>
                  <a:schemeClr val="tx1">
                    <a:lumMod val="65000"/>
                    <a:lumOff val="35000"/>
                  </a:schemeClr>
                </a:solidFill>
              </a:rPr>
              <a:t>Desarrollo de renovables dedicadas para incrementar el factor de utilización de los electrolizadores</a:t>
            </a:r>
          </a:p>
          <a:p>
            <a:pPr marL="742950" lvl="1" indent="-285750">
              <a:buFont typeface="Arial" panose="020B0604020202020204" pitchFamily="34" charset="0"/>
              <a:buChar char="•"/>
            </a:pPr>
            <a:r>
              <a:rPr lang="es-ES" sz="1600" dirty="0">
                <a:solidFill>
                  <a:schemeClr val="tx1">
                    <a:lumMod val="65000"/>
                    <a:lumOff val="35000"/>
                  </a:schemeClr>
                </a:solidFill>
              </a:rPr>
              <a:t>Continua baja de los costos de las energías renovables</a:t>
            </a:r>
          </a:p>
          <a:p>
            <a:pPr marL="742950" lvl="1" indent="-285750">
              <a:buFont typeface="Arial" panose="020B0604020202020204" pitchFamily="34" charset="0"/>
              <a:buChar char="•"/>
            </a:pPr>
            <a:endParaRPr lang="es-ES" sz="1600" dirty="0">
              <a:solidFill>
                <a:schemeClr val="tx1">
                  <a:lumMod val="65000"/>
                  <a:lumOff val="35000"/>
                </a:schemeClr>
              </a:solidFill>
            </a:endParaRPr>
          </a:p>
          <a:p>
            <a:pPr marL="285750" indent="-285750">
              <a:buFont typeface="Arial" panose="020B0604020202020204" pitchFamily="34" charset="0"/>
              <a:buChar char="•"/>
            </a:pPr>
            <a:r>
              <a:rPr lang="es-ES" sz="1600" b="1" dirty="0">
                <a:solidFill>
                  <a:schemeClr val="tx1">
                    <a:lumMod val="65000"/>
                    <a:lumOff val="35000"/>
                  </a:schemeClr>
                </a:solidFill>
              </a:rPr>
              <a:t>Preferencia del mercado de capitales </a:t>
            </a:r>
            <a:r>
              <a:rPr lang="es-ES" sz="1600" dirty="0">
                <a:solidFill>
                  <a:schemeClr val="tx1">
                    <a:lumMod val="65000"/>
                    <a:lumOff val="35000"/>
                  </a:schemeClr>
                </a:solidFill>
              </a:rPr>
              <a:t>por inversión en energías sostenibles</a:t>
            </a:r>
          </a:p>
        </p:txBody>
      </p:sp>
      <p:sp>
        <p:nvSpPr>
          <p:cNvPr id="8" name="7 CuadroTexto"/>
          <p:cNvSpPr txBox="1"/>
          <p:nvPr/>
        </p:nvSpPr>
        <p:spPr>
          <a:xfrm>
            <a:off x="6337677" y="798664"/>
            <a:ext cx="4721090" cy="830997"/>
          </a:xfrm>
          <a:prstGeom prst="rect">
            <a:avLst/>
          </a:prstGeom>
          <a:noFill/>
        </p:spPr>
        <p:txBody>
          <a:bodyPr wrap="square" rtlCol="0">
            <a:spAutoFit/>
          </a:bodyPr>
          <a:lstStyle/>
          <a:p>
            <a:pPr algn="ctr"/>
            <a:r>
              <a:rPr lang="es-ES" sz="2400" b="1" dirty="0">
                <a:solidFill>
                  <a:schemeClr val="bg1">
                    <a:lumMod val="50000"/>
                  </a:schemeClr>
                </a:solidFill>
              </a:rPr>
              <a:t>Por primera vez, se han alineado tres elementos clave</a:t>
            </a:r>
          </a:p>
        </p:txBody>
      </p:sp>
      <p:sp>
        <p:nvSpPr>
          <p:cNvPr id="5" name="4 CuadroTexto"/>
          <p:cNvSpPr txBox="1"/>
          <p:nvPr/>
        </p:nvSpPr>
        <p:spPr>
          <a:xfrm>
            <a:off x="4060475" y="5716488"/>
            <a:ext cx="2173159" cy="615553"/>
          </a:xfrm>
          <a:prstGeom prst="rect">
            <a:avLst/>
          </a:prstGeom>
          <a:noFill/>
        </p:spPr>
        <p:txBody>
          <a:bodyPr wrap="none" rtlCol="0">
            <a:spAutoFit/>
          </a:bodyPr>
          <a:lstStyle/>
          <a:p>
            <a:pPr marL="0" lvl="1"/>
            <a:r>
              <a:rPr lang="es-ES" sz="1200" dirty="0">
                <a:solidFill>
                  <a:schemeClr val="bg1">
                    <a:lumMod val="50000"/>
                  </a:schemeClr>
                </a:solidFill>
              </a:rPr>
              <a:t>[1] </a:t>
            </a:r>
            <a:r>
              <a:rPr lang="es-ES" sz="1200" dirty="0">
                <a:solidFill>
                  <a:schemeClr val="bg1">
                    <a:lumMod val="50000"/>
                  </a:schemeClr>
                </a:solidFill>
                <a:hlinkClick r:id="rId5"/>
              </a:rPr>
              <a:t>https://bwnews.pr/3eQujGP</a:t>
            </a:r>
            <a:endParaRPr lang="es-ES" sz="1200" dirty="0">
              <a:solidFill>
                <a:schemeClr val="bg1">
                  <a:lumMod val="50000"/>
                </a:schemeClr>
              </a:solidFill>
            </a:endParaRPr>
          </a:p>
          <a:p>
            <a:pPr marL="0" lvl="1"/>
            <a:r>
              <a:rPr lang="es-ES" sz="1200" dirty="0">
                <a:solidFill>
                  <a:schemeClr val="bg1">
                    <a:lumMod val="50000"/>
                  </a:schemeClr>
                </a:solidFill>
              </a:rPr>
              <a:t>[2] </a:t>
            </a:r>
            <a:r>
              <a:rPr lang="es-ES" sz="1200" dirty="0">
                <a:solidFill>
                  <a:schemeClr val="bg1">
                    <a:lumMod val="50000"/>
                  </a:schemeClr>
                </a:solidFill>
                <a:hlinkClick r:id="rId6"/>
              </a:rPr>
              <a:t>https://bit.ly/2UN9Zix</a:t>
            </a:r>
            <a:endParaRPr lang="es-ES" sz="1200" dirty="0">
              <a:solidFill>
                <a:schemeClr val="bg1">
                  <a:lumMod val="50000"/>
                </a:schemeClr>
              </a:solidFill>
            </a:endParaRPr>
          </a:p>
          <a:p>
            <a:pPr marL="0" lvl="1"/>
            <a:endParaRPr lang="es-ES" sz="1000" dirty="0">
              <a:solidFill>
                <a:schemeClr val="bg1">
                  <a:lumMod val="50000"/>
                </a:schemeClr>
              </a:solidFill>
            </a:endParaRPr>
          </a:p>
        </p:txBody>
      </p:sp>
      <p:sp>
        <p:nvSpPr>
          <p:cNvPr id="6" name="5 Flecha derecha"/>
          <p:cNvSpPr/>
          <p:nvPr/>
        </p:nvSpPr>
        <p:spPr>
          <a:xfrm>
            <a:off x="5048862" y="971846"/>
            <a:ext cx="978408" cy="484632"/>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3 CuadroTexto">
            <a:extLst>
              <a:ext uri="{FF2B5EF4-FFF2-40B4-BE49-F238E27FC236}">
                <a16:creationId xmlns:a16="http://schemas.microsoft.com/office/drawing/2014/main" id="{0A87C664-2C1A-4708-A411-AD2BFC9CF8AF}"/>
              </a:ext>
            </a:extLst>
          </p:cNvPr>
          <p:cNvSpPr txBox="1"/>
          <p:nvPr/>
        </p:nvSpPr>
        <p:spPr>
          <a:xfrm>
            <a:off x="2036198" y="1756609"/>
            <a:ext cx="1646797" cy="276999"/>
          </a:xfrm>
          <a:prstGeom prst="rect">
            <a:avLst/>
          </a:prstGeom>
          <a:noFill/>
        </p:spPr>
        <p:txBody>
          <a:bodyPr wrap="none" rtlCol="0">
            <a:spAutoFit/>
          </a:bodyPr>
          <a:lstStyle/>
          <a:p>
            <a:r>
              <a:rPr lang="es-ES" sz="1200" dirty="0">
                <a:hlinkClick r:id="rId7"/>
              </a:rPr>
              <a:t>https://bit.ly/3zqM9I6</a:t>
            </a:r>
            <a:r>
              <a:rPr lang="es-ES" sz="1200" dirty="0"/>
              <a:t>  </a:t>
            </a:r>
          </a:p>
        </p:txBody>
      </p:sp>
    </p:spTree>
    <p:extLst>
      <p:ext uri="{BB962C8B-B14F-4D97-AF65-F5344CB8AC3E}">
        <p14:creationId xmlns:p14="http://schemas.microsoft.com/office/powerpoint/2010/main" val="3393633261"/>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7 CuadroTexto">
            <a:extLst>
              <a:ext uri="{FF2B5EF4-FFF2-40B4-BE49-F238E27FC236}">
                <a16:creationId xmlns:a16="http://schemas.microsoft.com/office/drawing/2014/main" id="{BA82C33B-51BC-40E4-9FB2-1949A36AD9EB}"/>
              </a:ext>
            </a:extLst>
          </p:cNvPr>
          <p:cNvSpPr txBox="1"/>
          <p:nvPr/>
        </p:nvSpPr>
        <p:spPr>
          <a:xfrm>
            <a:off x="234895" y="541861"/>
            <a:ext cx="11541423" cy="6109365"/>
          </a:xfrm>
          <a:prstGeom prst="rect">
            <a:avLst/>
          </a:prstGeom>
          <a:noFill/>
        </p:spPr>
        <p:txBody>
          <a:bodyPr wrap="square" rtlCol="0">
            <a:spAutoFit/>
          </a:bodyPr>
          <a:lstStyle/>
          <a:p>
            <a:pPr marL="285750" indent="-285750">
              <a:buFont typeface="Arial" panose="020B0604020202020204" pitchFamily="34" charset="0"/>
              <a:buChar char="•"/>
            </a:pPr>
            <a:r>
              <a:rPr lang="es-UY" sz="1700" dirty="0">
                <a:solidFill>
                  <a:schemeClr val="tx1">
                    <a:lumMod val="65000"/>
                    <a:lumOff val="35000"/>
                  </a:schemeClr>
                </a:solidFill>
              </a:rPr>
              <a:t>Para cumplir con sus metas de carbono neutralidad, los países y regiones centrales </a:t>
            </a:r>
            <a:r>
              <a:rPr lang="es-UY" sz="1700" b="1" dirty="0">
                <a:solidFill>
                  <a:schemeClr val="tx1">
                    <a:lumMod val="65000"/>
                    <a:lumOff val="35000"/>
                  </a:schemeClr>
                </a:solidFill>
              </a:rPr>
              <a:t>necesitarán más hidrógeno del que pueden producir </a:t>
            </a:r>
            <a:r>
              <a:rPr lang="es-UY" sz="1700" dirty="0">
                <a:solidFill>
                  <a:schemeClr val="tx1">
                    <a:lumMod val="65000"/>
                    <a:lumOff val="35000"/>
                  </a:schemeClr>
                </a:solidFill>
              </a:rPr>
              <a:t>con sus recursos renovables</a:t>
            </a:r>
          </a:p>
          <a:p>
            <a:pPr marL="285750" indent="-285750">
              <a:buFont typeface="Arial" panose="020B0604020202020204" pitchFamily="34" charset="0"/>
              <a:buChar char="•"/>
            </a:pPr>
            <a:endParaRPr lang="es-UY" sz="1700" b="1" dirty="0">
              <a:solidFill>
                <a:schemeClr val="tx1">
                  <a:lumMod val="65000"/>
                  <a:lumOff val="35000"/>
                </a:schemeClr>
              </a:solidFill>
            </a:endParaRPr>
          </a:p>
          <a:p>
            <a:pPr marL="285750" indent="-285750">
              <a:buFont typeface="Arial" panose="020B0604020202020204" pitchFamily="34" charset="0"/>
              <a:buChar char="•"/>
            </a:pPr>
            <a:r>
              <a:rPr lang="es-UY" sz="1700" dirty="0">
                <a:solidFill>
                  <a:schemeClr val="tx1">
                    <a:lumMod val="65000"/>
                    <a:lumOff val="35000"/>
                  </a:schemeClr>
                </a:solidFill>
              </a:rPr>
              <a:t>Por lo tanto, </a:t>
            </a:r>
            <a:r>
              <a:rPr lang="es-UY" sz="1700" b="1" dirty="0">
                <a:solidFill>
                  <a:schemeClr val="tx1">
                    <a:lumMod val="65000"/>
                    <a:lumOff val="35000"/>
                  </a:schemeClr>
                </a:solidFill>
              </a:rPr>
              <a:t>se desarrollarán cadenas de suministro de hidrógeno y derivados (amoníaco, metanol, e-</a:t>
            </a:r>
            <a:r>
              <a:rPr lang="es-UY" sz="1700" b="1" dirty="0" err="1">
                <a:solidFill>
                  <a:schemeClr val="tx1">
                    <a:lumMod val="65000"/>
                    <a:lumOff val="35000"/>
                  </a:schemeClr>
                </a:solidFill>
              </a:rPr>
              <a:t>fuels</a:t>
            </a:r>
            <a:r>
              <a:rPr lang="es-UY" sz="1700" b="1" dirty="0">
                <a:solidFill>
                  <a:schemeClr val="tx1">
                    <a:lumMod val="65000"/>
                    <a:lumOff val="35000"/>
                  </a:schemeClr>
                </a:solidFill>
              </a:rPr>
              <a:t>, etc. ) </a:t>
            </a:r>
            <a:r>
              <a:rPr lang="es-UY" sz="1700" dirty="0">
                <a:solidFill>
                  <a:schemeClr val="tx1">
                    <a:lumMod val="65000"/>
                    <a:lumOff val="35000"/>
                  </a:schemeClr>
                </a:solidFill>
              </a:rPr>
              <a:t>con flujos:</a:t>
            </a:r>
          </a:p>
          <a:p>
            <a:pPr marL="285750" indent="-285750">
              <a:buFont typeface="Arial" panose="020B0604020202020204" pitchFamily="34" charset="0"/>
              <a:buChar char="•"/>
            </a:pPr>
            <a:endParaRPr lang="es-UY" sz="1700" b="1" dirty="0">
              <a:solidFill>
                <a:schemeClr val="tx1">
                  <a:lumMod val="65000"/>
                  <a:lumOff val="35000"/>
                </a:schemeClr>
              </a:solidFill>
            </a:endParaRPr>
          </a:p>
          <a:p>
            <a:pPr marL="742950" lvl="1" indent="-285750">
              <a:buFont typeface="Arial" panose="020B0604020202020204" pitchFamily="34" charset="0"/>
              <a:buChar char="•"/>
            </a:pPr>
            <a:r>
              <a:rPr lang="es-UY" sz="1700" b="1" dirty="0">
                <a:solidFill>
                  <a:schemeClr val="tx1">
                    <a:lumMod val="65000"/>
                    <a:lumOff val="35000"/>
                  </a:schemeClr>
                </a:solidFill>
              </a:rPr>
              <a:t>Desde países/regiones con recursos renovables abundantes, buenos factores de capacidad y amplias áreas geográficas (bajo LCOH) </a:t>
            </a:r>
            <a:r>
              <a:rPr lang="es-UY" sz="1700" dirty="0">
                <a:solidFill>
                  <a:schemeClr val="tx1">
                    <a:lumMod val="65000"/>
                    <a:lumOff val="35000"/>
                  </a:schemeClr>
                </a:solidFill>
              </a:rPr>
              <a:t>y bajo consumo energético propio, por ejemplo: Australia, Norte y Sur de África, Arabia Saudita, Latinoamérica (Chile, Brasil, Colombia, Argentina, Uruguay), Europa (España, Portugal)</a:t>
            </a:r>
          </a:p>
          <a:p>
            <a:pPr marL="742950" lvl="1" indent="-285750">
              <a:buFont typeface="Arial" panose="020B0604020202020204" pitchFamily="34" charset="0"/>
              <a:buChar char="•"/>
            </a:pPr>
            <a:endParaRPr lang="es-UY" sz="1700" b="1" dirty="0">
              <a:solidFill>
                <a:schemeClr val="tx1">
                  <a:lumMod val="65000"/>
                  <a:lumOff val="35000"/>
                </a:schemeClr>
              </a:solidFill>
            </a:endParaRPr>
          </a:p>
          <a:p>
            <a:pPr marL="742950" lvl="1" indent="-285750">
              <a:buFont typeface="Arial" panose="020B0604020202020204" pitchFamily="34" charset="0"/>
              <a:buChar char="•"/>
            </a:pPr>
            <a:r>
              <a:rPr lang="es-UY" sz="1700" b="1" dirty="0">
                <a:solidFill>
                  <a:schemeClr val="tx1">
                    <a:lumMod val="65000"/>
                    <a:lumOff val="35000"/>
                  </a:schemeClr>
                </a:solidFill>
              </a:rPr>
              <a:t>Hacia países/regiones con recursos renovables escasos, bajos factores de capacidad </a:t>
            </a:r>
            <a:r>
              <a:rPr lang="es-ES" sz="1700" b="1" dirty="0">
                <a:solidFill>
                  <a:schemeClr val="tx1">
                    <a:lumMod val="65000"/>
                    <a:lumOff val="35000"/>
                  </a:schemeClr>
                </a:solidFill>
              </a:rPr>
              <a:t>y acotadas áreas geográficas (alto LCOH)</a:t>
            </a:r>
            <a:r>
              <a:rPr lang="es-ES" sz="1700" dirty="0">
                <a:solidFill>
                  <a:schemeClr val="tx1">
                    <a:lumMod val="65000"/>
                    <a:lumOff val="35000"/>
                  </a:schemeClr>
                </a:solidFill>
              </a:rPr>
              <a:t>, </a:t>
            </a:r>
            <a:r>
              <a:rPr lang="es-UY" sz="1700" dirty="0">
                <a:solidFill>
                  <a:schemeClr val="tx1">
                    <a:lumMod val="65000"/>
                    <a:lumOff val="35000"/>
                  </a:schemeClr>
                </a:solidFill>
              </a:rPr>
              <a:t>y gran consumo energético, por ejemplo: Europa (Alemania, Países Bajos, Bélgica), Japón, Corea.</a:t>
            </a:r>
          </a:p>
          <a:p>
            <a:pPr marL="742950" lvl="1" indent="-285750">
              <a:buFont typeface="Arial" panose="020B0604020202020204" pitchFamily="34" charset="0"/>
              <a:buChar char="•"/>
            </a:pPr>
            <a:endParaRPr lang="es-UY" sz="1700" dirty="0">
              <a:solidFill>
                <a:schemeClr val="tx1">
                  <a:lumMod val="65000"/>
                  <a:lumOff val="35000"/>
                </a:schemeClr>
              </a:solidFill>
            </a:endParaRPr>
          </a:p>
          <a:p>
            <a:pPr marL="285750" indent="-285750">
              <a:buFont typeface="Arial" panose="020B0604020202020204" pitchFamily="34" charset="0"/>
              <a:buChar char="•"/>
            </a:pPr>
            <a:r>
              <a:rPr lang="es-UY" sz="1700" dirty="0">
                <a:solidFill>
                  <a:schemeClr val="tx1">
                    <a:lumMod val="65000"/>
                    <a:lumOff val="35000"/>
                  </a:schemeClr>
                </a:solidFill>
              </a:rPr>
              <a:t>Diversos actores ya están trabajando en la prospectiva de estas cadenas de suministro: por ejemplo, Japón, Alemania, Puerto de Rotterdam, Puertos y empresas privadas de Bélgica</a:t>
            </a:r>
          </a:p>
          <a:p>
            <a:pPr marL="285750" indent="-285750">
              <a:buFont typeface="Arial" panose="020B0604020202020204" pitchFamily="34" charset="0"/>
              <a:buChar char="•"/>
            </a:pPr>
            <a:endParaRPr lang="es-UY" sz="1700" b="1" dirty="0">
              <a:solidFill>
                <a:schemeClr val="tx1">
                  <a:lumMod val="65000"/>
                  <a:lumOff val="35000"/>
                </a:schemeClr>
              </a:solidFill>
            </a:endParaRPr>
          </a:p>
          <a:p>
            <a:pPr marL="285750" indent="-285750">
              <a:buFont typeface="Arial" panose="020B0604020202020204" pitchFamily="34" charset="0"/>
              <a:buChar char="•"/>
            </a:pPr>
            <a:r>
              <a:rPr lang="es-UY" sz="1700" b="1" dirty="0">
                <a:solidFill>
                  <a:schemeClr val="tx1">
                    <a:lumMod val="65000"/>
                    <a:lumOff val="35000"/>
                  </a:schemeClr>
                </a:solidFill>
              </a:rPr>
              <a:t>Uruguay tiene importantes recursos renovables como para ser un exportador, por eso ya ha sido contactado por varios actores. </a:t>
            </a:r>
            <a:r>
              <a:rPr lang="es-UY" sz="1700" dirty="0">
                <a:solidFill>
                  <a:schemeClr val="tx1">
                    <a:lumMod val="65000"/>
                    <a:lumOff val="35000"/>
                  </a:schemeClr>
                </a:solidFill>
              </a:rPr>
              <a:t>Se hizo un </a:t>
            </a:r>
            <a:r>
              <a:rPr lang="es-UY" sz="1700" b="1" dirty="0">
                <a:solidFill>
                  <a:schemeClr val="tx1">
                    <a:lumMod val="65000"/>
                    <a:lumOff val="35000"/>
                  </a:schemeClr>
                </a:solidFill>
              </a:rPr>
              <a:t>estudio de pre factibilidad conjunto Puerto de Rotterdam - MIEM con posibles escenarios</a:t>
            </a:r>
            <a:r>
              <a:rPr lang="es-UY" sz="1700" dirty="0">
                <a:solidFill>
                  <a:schemeClr val="tx1">
                    <a:lumMod val="65000"/>
                    <a:lumOff val="35000"/>
                  </a:schemeClr>
                </a:solidFill>
              </a:rPr>
              <a:t>. Rotterdam estima demanda de 20 </a:t>
            </a:r>
            <a:r>
              <a:rPr lang="es-ES" sz="1700" dirty="0">
                <a:solidFill>
                  <a:schemeClr val="tx1">
                    <a:lumMod val="65000"/>
                    <a:lumOff val="35000"/>
                  </a:schemeClr>
                </a:solidFill>
              </a:rPr>
              <a:t>millones de toneladas por año (</a:t>
            </a:r>
            <a:r>
              <a:rPr lang="es-UY" sz="1700" dirty="0">
                <a:solidFill>
                  <a:schemeClr val="tx1">
                    <a:lumMod val="65000"/>
                    <a:lumOff val="35000"/>
                  </a:schemeClr>
                </a:solidFill>
              </a:rPr>
              <a:t>MTPA) a 2050, de las cuales sólo 2 MTPA se pueden producir en el puerto y 18 MTPA deben importarse.</a:t>
            </a:r>
          </a:p>
          <a:p>
            <a:pPr marL="285750" indent="-285750">
              <a:buFont typeface="Arial" panose="020B0604020202020204" pitchFamily="34" charset="0"/>
              <a:buChar char="•"/>
            </a:pPr>
            <a:endParaRPr lang="es-UY" sz="1700" dirty="0">
              <a:solidFill>
                <a:schemeClr val="tx1">
                  <a:lumMod val="65000"/>
                  <a:lumOff val="35000"/>
                </a:schemeClr>
              </a:solidFill>
            </a:endParaRPr>
          </a:p>
          <a:p>
            <a:pPr marL="285750" indent="-285750">
              <a:buFont typeface="Arial" panose="020B0604020202020204" pitchFamily="34" charset="0"/>
              <a:buChar char="•"/>
            </a:pPr>
            <a:r>
              <a:rPr lang="es-UY" sz="1700" dirty="0">
                <a:solidFill>
                  <a:schemeClr val="tx1">
                    <a:lumMod val="65000"/>
                    <a:lumOff val="35000"/>
                  </a:schemeClr>
                </a:solidFill>
              </a:rPr>
              <a:t>Interesante oportunidad porque </a:t>
            </a:r>
            <a:r>
              <a:rPr lang="es-UY" sz="1700" b="1" dirty="0">
                <a:solidFill>
                  <a:schemeClr val="tx1">
                    <a:lumMod val="65000"/>
                    <a:lumOff val="35000"/>
                  </a:schemeClr>
                </a:solidFill>
              </a:rPr>
              <a:t>el mercado interno de Uruguay es acotado. </a:t>
            </a:r>
            <a:r>
              <a:rPr lang="es-UY" sz="1700" dirty="0">
                <a:solidFill>
                  <a:schemeClr val="tx1">
                    <a:lumMod val="65000"/>
                    <a:lumOff val="35000"/>
                  </a:schemeClr>
                </a:solidFill>
              </a:rPr>
              <a:t>La sustitución del diesel en el transporte pesado requiere aprox. 0,1 MTPA de hidrógeno. Los fertilizantes que usa Uruguay aprox. 0,1 MTPA. </a:t>
            </a:r>
          </a:p>
          <a:p>
            <a:pPr marL="285750" indent="-285750">
              <a:buFont typeface="Arial" panose="020B0604020202020204" pitchFamily="34" charset="0"/>
              <a:buChar char="•"/>
            </a:pPr>
            <a:endParaRPr lang="es-UY" sz="1700" dirty="0">
              <a:solidFill>
                <a:schemeClr val="bg1">
                  <a:lumMod val="50000"/>
                </a:schemeClr>
              </a:solidFill>
            </a:endParaRPr>
          </a:p>
        </p:txBody>
      </p:sp>
      <p:sp>
        <p:nvSpPr>
          <p:cNvPr id="8" name="CuadroTexto 4">
            <a:extLst>
              <a:ext uri="{FF2B5EF4-FFF2-40B4-BE49-F238E27FC236}">
                <a16:creationId xmlns:a16="http://schemas.microsoft.com/office/drawing/2014/main" id="{518E8C31-2FF5-4C78-9576-B122DFC4CB56}"/>
              </a:ext>
            </a:extLst>
          </p:cNvPr>
          <p:cNvSpPr txBox="1"/>
          <p:nvPr/>
        </p:nvSpPr>
        <p:spPr>
          <a:xfrm>
            <a:off x="0" y="64807"/>
            <a:ext cx="12192000" cy="477054"/>
          </a:xfrm>
          <a:prstGeom prst="rect">
            <a:avLst/>
          </a:prstGeom>
          <a:noFill/>
        </p:spPr>
        <p:txBody>
          <a:bodyPr wrap="square" rtlCol="0">
            <a:spAutoFit/>
          </a:bodyPr>
          <a:lstStyle>
            <a:defPPr>
              <a:defRPr lang="es-UY"/>
            </a:defPPr>
            <a:lvl1pPr>
              <a:lnSpc>
                <a:spcPts val="3000"/>
              </a:lnSpc>
              <a:defRPr sz="2800">
                <a:solidFill>
                  <a:schemeClr val="accent1">
                    <a:lumMod val="75000"/>
                  </a:schemeClr>
                </a:solidFill>
              </a:defRPr>
            </a:lvl1pPr>
          </a:lstStyle>
          <a:p>
            <a:pPr algn="ctr"/>
            <a:r>
              <a:rPr lang="es-UY" b="1" dirty="0"/>
              <a:t>hidrógeno y derivados: comercio internacional de energías renovables</a:t>
            </a:r>
          </a:p>
        </p:txBody>
      </p:sp>
    </p:spTree>
    <p:extLst>
      <p:ext uri="{BB962C8B-B14F-4D97-AF65-F5344CB8AC3E}">
        <p14:creationId xmlns:p14="http://schemas.microsoft.com/office/powerpoint/2010/main" val="8675226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4">
            <a:extLst>
              <a:ext uri="{FF2B5EF4-FFF2-40B4-BE49-F238E27FC236}">
                <a16:creationId xmlns:a16="http://schemas.microsoft.com/office/drawing/2014/main" id="{518E8C31-2FF5-4C78-9576-B122DFC4CB56}"/>
              </a:ext>
            </a:extLst>
          </p:cNvPr>
          <p:cNvSpPr txBox="1"/>
          <p:nvPr/>
        </p:nvSpPr>
        <p:spPr>
          <a:xfrm>
            <a:off x="3053557" y="190543"/>
            <a:ext cx="4686301" cy="477054"/>
          </a:xfrm>
          <a:prstGeom prst="rect">
            <a:avLst/>
          </a:prstGeom>
          <a:noFill/>
        </p:spPr>
        <p:txBody>
          <a:bodyPr wrap="square" rtlCol="0">
            <a:spAutoFit/>
          </a:bodyPr>
          <a:lstStyle>
            <a:defPPr>
              <a:defRPr lang="es-UY"/>
            </a:defPPr>
            <a:lvl1pPr>
              <a:lnSpc>
                <a:spcPts val="3000"/>
              </a:lnSpc>
              <a:defRPr sz="2800">
                <a:solidFill>
                  <a:schemeClr val="accent1">
                    <a:lumMod val="75000"/>
                  </a:schemeClr>
                </a:solidFill>
              </a:defRPr>
            </a:lvl1pPr>
          </a:lstStyle>
          <a:p>
            <a:pPr algn="ctr"/>
            <a:r>
              <a:rPr lang="es-UY" b="1" dirty="0"/>
              <a:t>Importadores y exportadores</a:t>
            </a: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617" y="2634185"/>
            <a:ext cx="3292536" cy="1313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0153" y="1237565"/>
            <a:ext cx="8761847" cy="4557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uadroTexto 5">
            <a:extLst>
              <a:ext uri="{FF2B5EF4-FFF2-40B4-BE49-F238E27FC236}">
                <a16:creationId xmlns:a16="http://schemas.microsoft.com/office/drawing/2014/main" id="{2A3B93B7-50E7-4C2D-A597-976AA3B16D0C}"/>
              </a:ext>
            </a:extLst>
          </p:cNvPr>
          <p:cNvSpPr txBox="1"/>
          <p:nvPr/>
        </p:nvSpPr>
        <p:spPr>
          <a:xfrm>
            <a:off x="568950" y="4917768"/>
            <a:ext cx="2300049" cy="646331"/>
          </a:xfrm>
          <a:prstGeom prst="rect">
            <a:avLst/>
          </a:prstGeom>
          <a:noFill/>
        </p:spPr>
        <p:txBody>
          <a:bodyPr wrap="square" rtlCol="0">
            <a:spAutoFit/>
          </a:bodyPr>
          <a:lstStyle/>
          <a:p>
            <a:pPr algn="ctr"/>
            <a:r>
              <a:rPr lang="en-US" sz="1200" dirty="0">
                <a:solidFill>
                  <a:schemeClr val="tx1">
                    <a:lumMod val="65000"/>
                    <a:lumOff val="35000"/>
                  </a:schemeClr>
                </a:solidFill>
              </a:rPr>
              <a:t>Hydrogen Council</a:t>
            </a:r>
          </a:p>
          <a:p>
            <a:pPr algn="ctr"/>
            <a:r>
              <a:rPr lang="en-US" sz="1200" dirty="0">
                <a:solidFill>
                  <a:schemeClr val="tx1">
                    <a:lumMod val="65000"/>
                    <a:lumOff val="35000"/>
                  </a:schemeClr>
                </a:solidFill>
              </a:rPr>
              <a:t>Hydrogen Insights February 2021</a:t>
            </a:r>
          </a:p>
          <a:p>
            <a:pPr algn="ctr"/>
            <a:r>
              <a:rPr lang="en-US" sz="1200" dirty="0">
                <a:solidFill>
                  <a:schemeClr val="bg1">
                    <a:lumMod val="50000"/>
                  </a:schemeClr>
                </a:solidFill>
                <a:hlinkClick r:id="rId6"/>
              </a:rPr>
              <a:t>https://bit.ly/3klWHTb</a:t>
            </a:r>
            <a:endParaRPr lang="en-US" sz="1200" dirty="0">
              <a:solidFill>
                <a:schemeClr val="bg1">
                  <a:lumMod val="50000"/>
                </a:schemeClr>
              </a:solidFill>
            </a:endParaRPr>
          </a:p>
        </p:txBody>
      </p:sp>
    </p:spTree>
    <p:extLst>
      <p:ext uri="{BB962C8B-B14F-4D97-AF65-F5344CB8AC3E}">
        <p14:creationId xmlns:p14="http://schemas.microsoft.com/office/powerpoint/2010/main" val="1875655457"/>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1 Imagen">
            <a:extLst>
              <a:ext uri="{FF2B5EF4-FFF2-40B4-BE49-F238E27FC236}">
                <a16:creationId xmlns:a16="http://schemas.microsoft.com/office/drawing/2014/main" id="{F9AEF9BC-7D4F-46F7-BBAF-05E677D3F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692" y="964377"/>
            <a:ext cx="4987533" cy="3263000"/>
          </a:xfrm>
          <a:prstGeom prst="rect">
            <a:avLst/>
          </a:prstGeom>
        </p:spPr>
      </p:pic>
      <p:sp>
        <p:nvSpPr>
          <p:cNvPr id="6" name="CuadroTexto 4">
            <a:extLst>
              <a:ext uri="{FF2B5EF4-FFF2-40B4-BE49-F238E27FC236}">
                <a16:creationId xmlns:a16="http://schemas.microsoft.com/office/drawing/2014/main" id="{41E93EF5-9C6B-449E-91B4-6D54CA508E6D}"/>
              </a:ext>
            </a:extLst>
          </p:cNvPr>
          <p:cNvSpPr txBox="1"/>
          <p:nvPr/>
        </p:nvSpPr>
        <p:spPr>
          <a:xfrm>
            <a:off x="956345" y="4327500"/>
            <a:ext cx="2786980" cy="1661993"/>
          </a:xfrm>
          <a:prstGeom prst="rect">
            <a:avLst/>
          </a:prstGeom>
          <a:noFill/>
        </p:spPr>
        <p:txBody>
          <a:bodyPr wrap="square" rtlCol="0">
            <a:spAutoFit/>
          </a:bodyPr>
          <a:lstStyle/>
          <a:p>
            <a:pPr algn="ctr"/>
            <a:r>
              <a:rPr lang="es-UY" sz="1200" dirty="0">
                <a:solidFill>
                  <a:schemeClr val="tx1">
                    <a:lumMod val="65000"/>
                    <a:lumOff val="35000"/>
                  </a:schemeClr>
                </a:solidFill>
              </a:rPr>
              <a:t>Japón - Proyectos piloto en curso</a:t>
            </a:r>
          </a:p>
          <a:p>
            <a:pPr algn="ctr"/>
            <a:endParaRPr lang="es-UY" sz="1200" dirty="0">
              <a:solidFill>
                <a:schemeClr val="tx1">
                  <a:lumMod val="65000"/>
                  <a:lumOff val="35000"/>
                </a:schemeClr>
              </a:solidFill>
            </a:endParaRPr>
          </a:p>
          <a:p>
            <a:pPr algn="ctr"/>
            <a:r>
              <a:rPr lang="es-UY" sz="1200" dirty="0" err="1">
                <a:solidFill>
                  <a:schemeClr val="tx1">
                    <a:lumMod val="65000"/>
                    <a:lumOff val="35000"/>
                  </a:schemeClr>
                </a:solidFill>
              </a:rPr>
              <a:t>HySTRA</a:t>
            </a:r>
            <a:r>
              <a:rPr lang="es-UY" sz="1200" dirty="0">
                <a:solidFill>
                  <a:schemeClr val="tx1">
                    <a:lumMod val="65000"/>
                    <a:lumOff val="35000"/>
                  </a:schemeClr>
                </a:solidFill>
              </a:rPr>
              <a:t>: H2 líquido de Australia a Japón</a:t>
            </a:r>
          </a:p>
          <a:p>
            <a:pPr algn="ctr"/>
            <a:r>
              <a:rPr lang="es-UY" sz="1200" dirty="0">
                <a:solidFill>
                  <a:schemeClr val="bg1">
                    <a:lumMod val="50000"/>
                  </a:schemeClr>
                </a:solidFill>
                <a:hlinkClick r:id="rId5"/>
              </a:rPr>
              <a:t>https://bit.ly/3kRo6y1</a:t>
            </a:r>
            <a:endParaRPr lang="es-UY" sz="1200" dirty="0">
              <a:solidFill>
                <a:schemeClr val="bg1">
                  <a:lumMod val="50000"/>
                </a:schemeClr>
              </a:solidFill>
            </a:endParaRPr>
          </a:p>
          <a:p>
            <a:pPr algn="ctr"/>
            <a:endParaRPr lang="es-UY" sz="1200" dirty="0">
              <a:solidFill>
                <a:schemeClr val="bg1">
                  <a:lumMod val="50000"/>
                </a:schemeClr>
              </a:solidFill>
            </a:endParaRPr>
          </a:p>
          <a:p>
            <a:pPr algn="ctr"/>
            <a:r>
              <a:rPr lang="es-UY" sz="1200" dirty="0">
                <a:solidFill>
                  <a:schemeClr val="tx1">
                    <a:lumMod val="65000"/>
                    <a:lumOff val="35000"/>
                  </a:schemeClr>
                </a:solidFill>
              </a:rPr>
              <a:t>AHEAD: LOHC de </a:t>
            </a:r>
            <a:r>
              <a:rPr lang="es-UY" sz="1200" dirty="0" err="1">
                <a:solidFill>
                  <a:schemeClr val="tx1">
                    <a:lumMod val="65000"/>
                    <a:lumOff val="35000"/>
                  </a:schemeClr>
                </a:solidFill>
              </a:rPr>
              <a:t>Brunei</a:t>
            </a:r>
            <a:r>
              <a:rPr lang="es-UY" sz="1200" dirty="0">
                <a:solidFill>
                  <a:schemeClr val="tx1">
                    <a:lumMod val="65000"/>
                    <a:lumOff val="35000"/>
                  </a:schemeClr>
                </a:solidFill>
              </a:rPr>
              <a:t> a Japón</a:t>
            </a:r>
          </a:p>
          <a:p>
            <a:pPr algn="ctr"/>
            <a:r>
              <a:rPr lang="es-ES" sz="1200" dirty="0">
                <a:solidFill>
                  <a:schemeClr val="bg1">
                    <a:lumMod val="50000"/>
                  </a:schemeClr>
                </a:solidFill>
                <a:hlinkClick r:id="rId6"/>
              </a:rPr>
              <a:t>https://bit.ly/3kSEiyY</a:t>
            </a:r>
            <a:endParaRPr lang="es-ES" sz="1200" dirty="0">
              <a:solidFill>
                <a:schemeClr val="bg1">
                  <a:lumMod val="50000"/>
                </a:schemeClr>
              </a:solidFill>
            </a:endParaRPr>
          </a:p>
          <a:p>
            <a:endParaRPr lang="es-ES" dirty="0">
              <a:solidFill>
                <a:schemeClr val="bg1">
                  <a:lumMod val="50000"/>
                </a:schemeClr>
              </a:solidFill>
            </a:endParaRPr>
          </a:p>
        </p:txBody>
      </p:sp>
      <p:sp>
        <p:nvSpPr>
          <p:cNvPr id="7" name="CuadroTexto 7">
            <a:extLst>
              <a:ext uri="{FF2B5EF4-FFF2-40B4-BE49-F238E27FC236}">
                <a16:creationId xmlns:a16="http://schemas.microsoft.com/office/drawing/2014/main" id="{A50AA47D-3039-4F47-9059-938C2FDD035E}"/>
              </a:ext>
            </a:extLst>
          </p:cNvPr>
          <p:cNvSpPr txBox="1"/>
          <p:nvPr/>
        </p:nvSpPr>
        <p:spPr>
          <a:xfrm>
            <a:off x="1621976" y="182131"/>
            <a:ext cx="8490858" cy="477054"/>
          </a:xfrm>
          <a:prstGeom prst="rect">
            <a:avLst/>
          </a:prstGeom>
          <a:noFill/>
        </p:spPr>
        <p:txBody>
          <a:bodyPr wrap="square" rtlCol="0">
            <a:spAutoFit/>
          </a:bodyPr>
          <a:lstStyle>
            <a:defPPr>
              <a:defRPr lang="es-UY"/>
            </a:defPPr>
            <a:lvl1pPr>
              <a:lnSpc>
                <a:spcPts val="3000"/>
              </a:lnSpc>
              <a:defRPr sz="2800">
                <a:solidFill>
                  <a:schemeClr val="accent1">
                    <a:lumMod val="75000"/>
                  </a:schemeClr>
                </a:solidFill>
              </a:defRPr>
            </a:lvl1pPr>
          </a:lstStyle>
          <a:p>
            <a:pPr algn="ctr">
              <a:spcBef>
                <a:spcPts val="1000"/>
              </a:spcBef>
            </a:pPr>
            <a:r>
              <a:rPr lang="es-UY" b="1" dirty="0"/>
              <a:t>Ejemplo: Cadenas de suministro y temas en desarrollo</a:t>
            </a:r>
          </a:p>
        </p:txBody>
      </p:sp>
      <p:sp>
        <p:nvSpPr>
          <p:cNvPr id="8" name="CuadroTexto 2"/>
          <p:cNvSpPr txBox="1"/>
          <p:nvPr/>
        </p:nvSpPr>
        <p:spPr>
          <a:xfrm>
            <a:off x="5924951" y="962596"/>
            <a:ext cx="6114647" cy="4493538"/>
          </a:xfrm>
          <a:prstGeom prst="rect">
            <a:avLst/>
          </a:prstGeom>
          <a:noFill/>
        </p:spPr>
        <p:txBody>
          <a:bodyPr wrap="square" rtlCol="0">
            <a:spAutoFit/>
          </a:bodyPr>
          <a:lstStyle/>
          <a:p>
            <a:r>
              <a:rPr lang="es-UY" sz="1600" b="1" dirty="0">
                <a:solidFill>
                  <a:schemeClr val="tx1">
                    <a:lumMod val="65000"/>
                    <a:lumOff val="35000"/>
                  </a:schemeClr>
                </a:solidFill>
              </a:rPr>
              <a:t>Modelos de negocio</a:t>
            </a:r>
          </a:p>
          <a:p>
            <a:pPr marL="457200" indent="-457200">
              <a:buFont typeface="Arial" panose="020B0604020202020204" pitchFamily="34" charset="0"/>
              <a:buChar char="•"/>
            </a:pPr>
            <a:r>
              <a:rPr lang="es-UY" sz="1600" dirty="0">
                <a:solidFill>
                  <a:schemeClr val="tx1">
                    <a:lumMod val="65000"/>
                    <a:lumOff val="35000"/>
                  </a:schemeClr>
                </a:solidFill>
              </a:rPr>
              <a:t>Más probable al inicio: análogo al gas natural licuado, con proyectos integrados que incluyan la producción, los barcos para el transporte y el comprador del hidrógeno</a:t>
            </a:r>
          </a:p>
          <a:p>
            <a:pPr marL="457200" indent="-457200">
              <a:buFont typeface="Arial" panose="020B0604020202020204" pitchFamily="34" charset="0"/>
              <a:buChar char="•"/>
            </a:pPr>
            <a:r>
              <a:rPr lang="es-UY" sz="1600" dirty="0">
                <a:solidFill>
                  <a:schemeClr val="tx1">
                    <a:lumMod val="65000"/>
                    <a:lumOff val="35000"/>
                  </a:schemeClr>
                </a:solidFill>
              </a:rPr>
              <a:t>Incorporación gradual de liquidez de mercado, con muchos productores y compradores, mercado spot, etc.</a:t>
            </a:r>
          </a:p>
          <a:p>
            <a:pPr marL="457200" indent="-457200">
              <a:buFont typeface="Arial" panose="020B0604020202020204" pitchFamily="34" charset="0"/>
              <a:buChar char="•"/>
            </a:pPr>
            <a:endParaRPr lang="es-UY" sz="1600" dirty="0">
              <a:solidFill>
                <a:schemeClr val="tx1">
                  <a:lumMod val="65000"/>
                  <a:lumOff val="35000"/>
                </a:schemeClr>
              </a:solidFill>
            </a:endParaRPr>
          </a:p>
          <a:p>
            <a:r>
              <a:rPr lang="es-UY" sz="1600" b="1" dirty="0" err="1">
                <a:solidFill>
                  <a:schemeClr val="tx1">
                    <a:lumMod val="65000"/>
                    <a:lumOff val="35000"/>
                  </a:schemeClr>
                </a:solidFill>
              </a:rPr>
              <a:t>Carriers</a:t>
            </a:r>
            <a:endParaRPr lang="es-UY" sz="1600" b="1" dirty="0">
              <a:solidFill>
                <a:schemeClr val="tx1">
                  <a:lumMod val="65000"/>
                  <a:lumOff val="35000"/>
                </a:schemeClr>
              </a:solidFill>
            </a:endParaRPr>
          </a:p>
          <a:p>
            <a:pPr marL="285750" indent="-285750">
              <a:buFont typeface="Arial" panose="020B0604020202020204" pitchFamily="34" charset="0"/>
              <a:buChar char="•"/>
            </a:pPr>
            <a:r>
              <a:rPr lang="es-UY" sz="1600" dirty="0">
                <a:solidFill>
                  <a:schemeClr val="tx1">
                    <a:lumMod val="65000"/>
                    <a:lumOff val="35000"/>
                  </a:schemeClr>
                </a:solidFill>
              </a:rPr>
              <a:t>Varias alternativas, cada unos con su pros y contras en cuanto a densidad (kgH2/m3), costo de transformaciones requeridas, mercado  e infraestructura existente (puertos, barcos), complejidad de los tanques, etc.</a:t>
            </a:r>
          </a:p>
          <a:p>
            <a:pPr marL="742950" lvl="1" indent="-285750">
              <a:buFont typeface="Arial" panose="020B0604020202020204" pitchFamily="34" charset="0"/>
              <a:buChar char="•"/>
            </a:pPr>
            <a:r>
              <a:rPr lang="es-UY" sz="1600" dirty="0">
                <a:solidFill>
                  <a:schemeClr val="tx1">
                    <a:lumMod val="65000"/>
                    <a:lumOff val="35000"/>
                  </a:schemeClr>
                </a:solidFill>
              </a:rPr>
              <a:t>Amoníaco (120 kgH2/m3)</a:t>
            </a:r>
          </a:p>
          <a:p>
            <a:pPr marL="742950" lvl="1" indent="-285750">
              <a:buFont typeface="Arial" panose="020B0604020202020204" pitchFamily="34" charset="0"/>
              <a:buChar char="•"/>
            </a:pPr>
            <a:r>
              <a:rPr lang="es-UY" sz="1600" dirty="0">
                <a:solidFill>
                  <a:schemeClr val="tx1">
                    <a:lumMod val="65000"/>
                    <a:lumOff val="35000"/>
                  </a:schemeClr>
                </a:solidFill>
              </a:rPr>
              <a:t>Metanol (99 kgH2/m3)</a:t>
            </a:r>
          </a:p>
          <a:p>
            <a:pPr marL="742950" lvl="1" indent="-285750">
              <a:buFont typeface="Arial" panose="020B0604020202020204" pitchFamily="34" charset="0"/>
              <a:buChar char="•"/>
            </a:pPr>
            <a:r>
              <a:rPr lang="es-UY" sz="1600" dirty="0">
                <a:solidFill>
                  <a:schemeClr val="tx1">
                    <a:lumMod val="65000"/>
                    <a:lumOff val="35000"/>
                  </a:schemeClr>
                </a:solidFill>
              </a:rPr>
              <a:t>Hidrógeno líquido a -253 °C (70 kgH2/m3)</a:t>
            </a:r>
          </a:p>
          <a:p>
            <a:pPr marL="742950" lvl="1" indent="-285750">
              <a:buFont typeface="Arial" panose="020B0604020202020204" pitchFamily="34" charset="0"/>
              <a:buChar char="•"/>
            </a:pPr>
            <a:r>
              <a:rPr lang="es-UY" sz="1600" dirty="0">
                <a:solidFill>
                  <a:schemeClr val="tx1">
                    <a:lumMod val="65000"/>
                    <a:lumOff val="35000"/>
                  </a:schemeClr>
                </a:solidFill>
              </a:rPr>
              <a:t>Líquidos orgánicos LOHC (~ 57 kgH2/m3)</a:t>
            </a:r>
          </a:p>
          <a:p>
            <a:pPr marL="742950" lvl="1" indent="-285750">
              <a:buFont typeface="Arial" panose="020B0604020202020204" pitchFamily="34" charset="0"/>
              <a:buChar char="•"/>
            </a:pPr>
            <a:r>
              <a:rPr lang="es-UY" sz="1600" dirty="0">
                <a:solidFill>
                  <a:schemeClr val="tx1">
                    <a:lumMod val="65000"/>
                    <a:lumOff val="35000"/>
                  </a:schemeClr>
                </a:solidFill>
              </a:rPr>
              <a:t>Hidrógeno gaseoso comprimido (24 ~ 40 kgH2/m3)</a:t>
            </a:r>
          </a:p>
          <a:p>
            <a:pPr marL="285750" indent="-285750">
              <a:buFont typeface="Arial" panose="020B0604020202020204" pitchFamily="34" charset="0"/>
              <a:buChar char="•"/>
            </a:pPr>
            <a:endParaRPr lang="es-UY" sz="1400" dirty="0">
              <a:solidFill>
                <a:schemeClr val="bg1">
                  <a:lumMod val="50000"/>
                </a:schemeClr>
              </a:solidFill>
            </a:endParaRPr>
          </a:p>
        </p:txBody>
      </p:sp>
    </p:spTree>
    <p:extLst>
      <p:ext uri="{BB962C8B-B14F-4D97-AF65-F5344CB8AC3E}">
        <p14:creationId xmlns:p14="http://schemas.microsoft.com/office/powerpoint/2010/main" val="536994284"/>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80653E0B-0FA1-408F-BC3D-3E30978F192E}"/>
              </a:ext>
            </a:extLst>
          </p:cNvPr>
          <p:cNvSpPr>
            <a:spLocks noGrp="1"/>
          </p:cNvSpPr>
          <p:nvPr>
            <p:ph idx="1"/>
          </p:nvPr>
        </p:nvSpPr>
        <p:spPr>
          <a:xfrm>
            <a:off x="335359" y="1027611"/>
            <a:ext cx="10532937" cy="5556069"/>
          </a:xfrm>
        </p:spPr>
        <p:txBody>
          <a:bodyPr>
            <a:normAutofit/>
          </a:bodyPr>
          <a:lstStyle/>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El rol del hidrógeno en la transición energética</a:t>
            </a:r>
          </a:p>
          <a:p>
            <a:pPr marL="457200" indent="-457200">
              <a:lnSpc>
                <a:spcPct val="170000"/>
              </a:lnSpc>
              <a:buFont typeface="+mj-lt"/>
              <a:buAutoNum type="arabicPeriod"/>
            </a:pPr>
            <a:r>
              <a:rPr lang="es-ES" sz="2900" b="1" dirty="0">
                <a:solidFill>
                  <a:schemeClr val="tx1">
                    <a:lumMod val="65000"/>
                    <a:lumOff val="35000"/>
                  </a:schemeClr>
                </a:solidFill>
                <a:latin typeface="Arial" panose="020B0604020202020204" pitchFamily="34" charset="0"/>
                <a:cs typeface="Arial" panose="020B0604020202020204" pitchFamily="34" charset="0"/>
              </a:rPr>
              <a:t>Potencialidad de desarrollo de hidrógeno en Uruguay </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Por qué ANCAP</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Producción de hidrógeno verde offshore en Uruguay</a:t>
            </a: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buFont typeface="+mj-lt"/>
              <a:buAutoNum type="arabicPeriod"/>
            </a:pPr>
            <a:endParaRPr lang="es-UY" sz="2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FD0D16-D7AB-40F9-B389-B03BA640E110}"/>
              </a:ext>
            </a:extLst>
          </p:cNvPr>
          <p:cNvSpPr txBox="1"/>
          <p:nvPr/>
        </p:nvSpPr>
        <p:spPr>
          <a:xfrm>
            <a:off x="210686" y="122220"/>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Contenido</a:t>
            </a:r>
            <a:endParaRPr lang="es-ES" sz="2800" b="1" dirty="0">
              <a:solidFill>
                <a:schemeClr val="accent1">
                  <a:lumMod val="75000"/>
                </a:schemeClr>
              </a:solidFill>
            </a:endParaRPr>
          </a:p>
        </p:txBody>
      </p:sp>
    </p:spTree>
    <p:extLst>
      <p:ext uri="{BB962C8B-B14F-4D97-AF65-F5344CB8AC3E}">
        <p14:creationId xmlns:p14="http://schemas.microsoft.com/office/powerpoint/2010/main" val="216839486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F4040CEC-48F2-4186-82C7-594EC48FE540}"/>
              </a:ext>
            </a:extLst>
          </p:cNvPr>
          <p:cNvSpPr txBox="1">
            <a:spLocks/>
          </p:cNvSpPr>
          <p:nvPr/>
        </p:nvSpPr>
        <p:spPr>
          <a:xfrm>
            <a:off x="556946" y="147761"/>
            <a:ext cx="11325225" cy="477054"/>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000"/>
              </a:lnSpc>
              <a:buFont typeface="Arial" panose="020B0604020202020204" pitchFamily="34" charset="0"/>
              <a:buNone/>
            </a:pPr>
            <a:r>
              <a:rPr lang="es-ES" b="1" dirty="0">
                <a:solidFill>
                  <a:schemeClr val="accent1">
                    <a:lumMod val="75000"/>
                  </a:schemeClr>
                </a:solidFill>
              </a:rPr>
              <a:t>Recursos abundantes para producción de hidrógeno </a:t>
            </a:r>
            <a:r>
              <a:rPr lang="es-ES" b="1" dirty="0" err="1">
                <a:solidFill>
                  <a:schemeClr val="accent1">
                    <a:lumMod val="75000"/>
                  </a:schemeClr>
                </a:solidFill>
              </a:rPr>
              <a:t>onshore</a:t>
            </a:r>
            <a:r>
              <a:rPr lang="es-ES" b="1" dirty="0">
                <a:solidFill>
                  <a:schemeClr val="accent1">
                    <a:lumMod val="75000"/>
                  </a:schemeClr>
                </a:solidFill>
              </a:rPr>
              <a:t> y offshore</a:t>
            </a:r>
          </a:p>
        </p:txBody>
      </p:sp>
      <p:pic>
        <p:nvPicPr>
          <p:cNvPr id="3" name="Imagen 4">
            <a:extLst>
              <a:ext uri="{FF2B5EF4-FFF2-40B4-BE49-F238E27FC236}">
                <a16:creationId xmlns:a16="http://schemas.microsoft.com/office/drawing/2014/main" id="{7DEE2B7F-3DE1-44B9-911F-E6767AB56A5D}"/>
              </a:ext>
            </a:extLst>
          </p:cNvPr>
          <p:cNvPicPr>
            <a:picLocks noChangeAspect="1"/>
          </p:cNvPicPr>
          <p:nvPr/>
        </p:nvPicPr>
        <p:blipFill>
          <a:blip r:embed="rId4"/>
          <a:stretch>
            <a:fillRect/>
          </a:stretch>
        </p:blipFill>
        <p:spPr>
          <a:xfrm>
            <a:off x="527943" y="681550"/>
            <a:ext cx="11325225" cy="4876800"/>
          </a:xfrm>
          <a:prstGeom prst="rect">
            <a:avLst/>
          </a:prstGeom>
        </p:spPr>
      </p:pic>
      <p:sp>
        <p:nvSpPr>
          <p:cNvPr id="4" name="CuadroTexto 5">
            <a:extLst>
              <a:ext uri="{FF2B5EF4-FFF2-40B4-BE49-F238E27FC236}">
                <a16:creationId xmlns:a16="http://schemas.microsoft.com/office/drawing/2014/main" id="{F4E6E4FA-F8F4-47E3-BEE3-D13AF12D3811}"/>
              </a:ext>
            </a:extLst>
          </p:cNvPr>
          <p:cNvSpPr txBox="1"/>
          <p:nvPr/>
        </p:nvSpPr>
        <p:spPr>
          <a:xfrm>
            <a:off x="4671571" y="5632766"/>
            <a:ext cx="2848858" cy="646331"/>
          </a:xfrm>
          <a:prstGeom prst="rect">
            <a:avLst/>
          </a:prstGeom>
          <a:noFill/>
        </p:spPr>
        <p:txBody>
          <a:bodyPr wrap="none" rtlCol="0">
            <a:spAutoFit/>
          </a:bodyPr>
          <a:lstStyle/>
          <a:p>
            <a:pPr algn="ctr"/>
            <a:r>
              <a:rPr lang="en-US" sz="1200" dirty="0">
                <a:solidFill>
                  <a:schemeClr val="tx1">
                    <a:lumMod val="65000"/>
                    <a:lumOff val="35000"/>
                  </a:schemeClr>
                </a:solidFill>
              </a:rPr>
              <a:t>Uruguay - Port of Rotterdam</a:t>
            </a:r>
          </a:p>
          <a:p>
            <a:pPr algn="ctr"/>
            <a:r>
              <a:rPr lang="en-US" sz="1200" dirty="0">
                <a:solidFill>
                  <a:schemeClr val="tx1">
                    <a:lumMod val="65000"/>
                    <a:lumOff val="35000"/>
                  </a:schemeClr>
                </a:solidFill>
              </a:rPr>
              <a:t>Hydrogen Supply Chain Prefeasibility Study</a:t>
            </a:r>
          </a:p>
          <a:p>
            <a:pPr algn="ctr"/>
            <a:r>
              <a:rPr lang="en-US" sz="1200" dirty="0">
                <a:hlinkClick r:id="rId5"/>
              </a:rPr>
              <a:t>https://bit.ly/3i2tEUI</a:t>
            </a:r>
            <a:r>
              <a:rPr lang="en-US" sz="1200" dirty="0"/>
              <a:t> </a:t>
            </a:r>
            <a:endParaRPr lang="es-ES" sz="1200" dirty="0"/>
          </a:p>
        </p:txBody>
      </p:sp>
    </p:spTree>
    <p:extLst>
      <p:ext uri="{BB962C8B-B14F-4D97-AF65-F5344CB8AC3E}">
        <p14:creationId xmlns:p14="http://schemas.microsoft.com/office/powerpoint/2010/main" val="538918883"/>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F4040CEC-48F2-4186-82C7-594EC48FE540}"/>
              </a:ext>
            </a:extLst>
          </p:cNvPr>
          <p:cNvSpPr txBox="1">
            <a:spLocks/>
          </p:cNvSpPr>
          <p:nvPr/>
        </p:nvSpPr>
        <p:spPr>
          <a:xfrm>
            <a:off x="556946" y="147761"/>
            <a:ext cx="11325225" cy="477054"/>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000"/>
              </a:lnSpc>
              <a:buFont typeface="Arial" panose="020B0604020202020204" pitchFamily="34" charset="0"/>
              <a:buNone/>
            </a:pPr>
            <a:r>
              <a:rPr lang="es-ES" b="1" dirty="0">
                <a:solidFill>
                  <a:schemeClr val="accent1">
                    <a:lumMod val="75000"/>
                  </a:schemeClr>
                </a:solidFill>
              </a:rPr>
              <a:t>Buena complementariedad eólica-solar</a:t>
            </a:r>
          </a:p>
        </p:txBody>
      </p:sp>
      <p:sp>
        <p:nvSpPr>
          <p:cNvPr id="4" name="CuadroTexto 5">
            <a:extLst>
              <a:ext uri="{FF2B5EF4-FFF2-40B4-BE49-F238E27FC236}">
                <a16:creationId xmlns:a16="http://schemas.microsoft.com/office/drawing/2014/main" id="{F4E6E4FA-F8F4-47E3-BEE3-D13AF12D3811}"/>
              </a:ext>
            </a:extLst>
          </p:cNvPr>
          <p:cNvSpPr txBox="1"/>
          <p:nvPr/>
        </p:nvSpPr>
        <p:spPr>
          <a:xfrm>
            <a:off x="4671571" y="5632766"/>
            <a:ext cx="2848858" cy="646331"/>
          </a:xfrm>
          <a:prstGeom prst="rect">
            <a:avLst/>
          </a:prstGeom>
          <a:noFill/>
        </p:spPr>
        <p:txBody>
          <a:bodyPr wrap="none" rtlCol="0">
            <a:spAutoFit/>
          </a:bodyPr>
          <a:lstStyle/>
          <a:p>
            <a:pPr algn="ctr"/>
            <a:r>
              <a:rPr lang="en-US" sz="1200" dirty="0">
                <a:solidFill>
                  <a:schemeClr val="tx1">
                    <a:lumMod val="65000"/>
                    <a:lumOff val="35000"/>
                  </a:schemeClr>
                </a:solidFill>
              </a:rPr>
              <a:t>Uruguay - Port of Rotterdam</a:t>
            </a:r>
          </a:p>
          <a:p>
            <a:pPr algn="ctr"/>
            <a:r>
              <a:rPr lang="en-US" sz="1200" dirty="0">
                <a:solidFill>
                  <a:schemeClr val="tx1">
                    <a:lumMod val="65000"/>
                    <a:lumOff val="35000"/>
                  </a:schemeClr>
                </a:solidFill>
              </a:rPr>
              <a:t>Hydrogen Supply Chain Prefeasibility Study</a:t>
            </a:r>
          </a:p>
          <a:p>
            <a:pPr algn="ctr"/>
            <a:r>
              <a:rPr lang="en-US" sz="1200" dirty="0">
                <a:hlinkClick r:id="rId4"/>
              </a:rPr>
              <a:t>https://bit.ly/3i2tEUI</a:t>
            </a:r>
            <a:r>
              <a:rPr lang="en-US" sz="1200" dirty="0"/>
              <a:t> </a:t>
            </a:r>
            <a:endParaRPr lang="es-ES" sz="1200" dirty="0"/>
          </a:p>
        </p:txBody>
      </p:sp>
      <p:pic>
        <p:nvPicPr>
          <p:cNvPr id="6" name="Imagen 5" descr="Gráfico, Gráfico de líneas&#10;&#10;Descripción generada automáticamente">
            <a:extLst>
              <a:ext uri="{FF2B5EF4-FFF2-40B4-BE49-F238E27FC236}">
                <a16:creationId xmlns:a16="http://schemas.microsoft.com/office/drawing/2014/main" id="{A317475F-B573-4F25-98D2-4823ECC15146}"/>
              </a:ext>
            </a:extLst>
          </p:cNvPr>
          <p:cNvPicPr>
            <a:picLocks noChangeAspect="1"/>
          </p:cNvPicPr>
          <p:nvPr/>
        </p:nvPicPr>
        <p:blipFill>
          <a:blip r:embed="rId5"/>
          <a:stretch>
            <a:fillRect/>
          </a:stretch>
        </p:blipFill>
        <p:spPr>
          <a:xfrm>
            <a:off x="1765738" y="782785"/>
            <a:ext cx="8446288" cy="4849981"/>
          </a:xfrm>
          <a:prstGeom prst="rect">
            <a:avLst/>
          </a:prstGeom>
        </p:spPr>
      </p:pic>
    </p:spTree>
    <p:extLst>
      <p:ext uri="{BB962C8B-B14F-4D97-AF65-F5344CB8AC3E}">
        <p14:creationId xmlns:p14="http://schemas.microsoft.com/office/powerpoint/2010/main" val="73882261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ctrTitle"/>
          </p:nvPr>
        </p:nvSpPr>
        <p:spPr>
          <a:xfrm>
            <a:off x="6698" y="1625759"/>
            <a:ext cx="12191999" cy="2622559"/>
          </a:xfrm>
        </p:spPr>
        <p:txBody>
          <a:bodyPr>
            <a:normAutofit/>
          </a:bodyPr>
          <a:lstStyle/>
          <a:p>
            <a:r>
              <a:rPr lang="es-MX" altLang="es-UY" sz="4900" b="1" dirty="0">
                <a:solidFill>
                  <a:schemeClr val="bg1"/>
                </a:solidFill>
                <a:ea typeface="+mn-ea"/>
                <a:cs typeface="+mn-cs"/>
              </a:rPr>
              <a:t>Producción de Hidrógeno Verde Offshore</a:t>
            </a:r>
            <a:br>
              <a:rPr lang="es-MX" altLang="es-UY" sz="4900" b="1" dirty="0">
                <a:solidFill>
                  <a:schemeClr val="bg1"/>
                </a:solidFill>
                <a:ea typeface="+mn-ea"/>
                <a:cs typeface="+mn-cs"/>
              </a:rPr>
            </a:br>
            <a:endParaRPr lang="es-ES" sz="3100" b="1" dirty="0">
              <a:latin typeface="Arial" panose="020B0604020202020204" pitchFamily="34" charset="0"/>
              <a:cs typeface="Arial" panose="020B0604020202020204" pitchFamily="34" charset="0"/>
            </a:endParaRPr>
          </a:p>
        </p:txBody>
      </p:sp>
      <p:sp>
        <p:nvSpPr>
          <p:cNvPr id="3" name="2 Subtítulo"/>
          <p:cNvSpPr>
            <a:spLocks noGrp="1"/>
          </p:cNvSpPr>
          <p:nvPr>
            <p:ph type="subTitle" idx="1"/>
          </p:nvPr>
        </p:nvSpPr>
        <p:spPr>
          <a:xfrm>
            <a:off x="2756781" y="4021765"/>
            <a:ext cx="6934200" cy="1210476"/>
          </a:xfrm>
        </p:spPr>
        <p:txBody>
          <a:bodyPr>
            <a:normAutofit/>
          </a:bodyPr>
          <a:lstStyle/>
          <a:p>
            <a:r>
              <a:rPr lang="es-UY" sz="3200" dirty="0">
                <a:solidFill>
                  <a:schemeClr val="bg1"/>
                </a:solidFill>
                <a:latin typeface="+mj-lt"/>
              </a:rPr>
              <a:t>Octubre 2021</a:t>
            </a:r>
            <a:endParaRPr lang="es-ES" sz="3200" dirty="0">
              <a:solidFill>
                <a:schemeClr val="bg1"/>
              </a:solidFill>
              <a:latin typeface="+mj-lt"/>
            </a:endParaRPr>
          </a:p>
        </p:txBody>
      </p:sp>
      <p:pic>
        <p:nvPicPr>
          <p:cNvPr id="7" name="Google Shape;164;p27">
            <a:extLst>
              <a:ext uri="{FF2B5EF4-FFF2-40B4-BE49-F238E27FC236}">
                <a16:creationId xmlns:a16="http://schemas.microsoft.com/office/drawing/2014/main" id="{8BF7740F-EBA8-4BCB-AB2C-549F72793A88}"/>
              </a:ext>
            </a:extLst>
          </p:cNvPr>
          <p:cNvPicPr preferRelativeResize="0"/>
          <p:nvPr/>
        </p:nvPicPr>
        <p:blipFill rotWithShape="1">
          <a:blip r:embed="rId5">
            <a:alphaModFix/>
          </a:blip>
          <a:srcRect r="72939"/>
          <a:stretch/>
        </p:blipFill>
        <p:spPr>
          <a:xfrm>
            <a:off x="578249" y="5942340"/>
            <a:ext cx="1799194" cy="607242"/>
          </a:xfrm>
          <a:prstGeom prst="rect">
            <a:avLst/>
          </a:prstGeom>
          <a:noFill/>
          <a:ln>
            <a:noFill/>
          </a:ln>
        </p:spPr>
      </p:pic>
    </p:spTree>
    <p:extLst>
      <p:ext uri="{BB962C8B-B14F-4D97-AF65-F5344CB8AC3E}">
        <p14:creationId xmlns:p14="http://schemas.microsoft.com/office/powerpoint/2010/main" val="3066011043"/>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2">
            <a:extLst>
              <a:ext uri="{FF2B5EF4-FFF2-40B4-BE49-F238E27FC236}">
                <a16:creationId xmlns:a16="http://schemas.microsoft.com/office/drawing/2014/main" id="{BD0F36D2-E8F9-4CD1-954E-021891340C99}"/>
              </a:ext>
            </a:extLst>
          </p:cNvPr>
          <p:cNvPicPr>
            <a:picLocks noChangeAspect="1"/>
          </p:cNvPicPr>
          <p:nvPr/>
        </p:nvPicPr>
        <p:blipFill>
          <a:blip r:embed="rId4"/>
          <a:stretch>
            <a:fillRect/>
          </a:stretch>
        </p:blipFill>
        <p:spPr>
          <a:xfrm>
            <a:off x="152400" y="1137472"/>
            <a:ext cx="11887200" cy="3603923"/>
          </a:xfrm>
          <a:prstGeom prst="rect">
            <a:avLst/>
          </a:prstGeom>
        </p:spPr>
      </p:pic>
      <p:sp>
        <p:nvSpPr>
          <p:cNvPr id="3" name="Marcador de contenido 2">
            <a:extLst>
              <a:ext uri="{FF2B5EF4-FFF2-40B4-BE49-F238E27FC236}">
                <a16:creationId xmlns:a16="http://schemas.microsoft.com/office/drawing/2014/main" id="{C8B4A23F-D94F-440F-94CD-ED658C2BDE0D}"/>
              </a:ext>
            </a:extLst>
          </p:cNvPr>
          <p:cNvSpPr txBox="1">
            <a:spLocks/>
          </p:cNvSpPr>
          <p:nvPr/>
        </p:nvSpPr>
        <p:spPr>
          <a:xfrm>
            <a:off x="2213264" y="152092"/>
            <a:ext cx="7235536" cy="477054"/>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3000"/>
              </a:lnSpc>
              <a:buNone/>
            </a:pPr>
            <a:r>
              <a:rPr lang="es-ES" b="1" dirty="0">
                <a:solidFill>
                  <a:schemeClr val="accent1">
                    <a:lumMod val="75000"/>
                  </a:schemeClr>
                </a:solidFill>
              </a:rPr>
              <a:t>Posibles escenarios de exportación</a:t>
            </a:r>
          </a:p>
        </p:txBody>
      </p:sp>
      <p:sp>
        <p:nvSpPr>
          <p:cNvPr id="4" name="CuadroTexto 5">
            <a:extLst>
              <a:ext uri="{FF2B5EF4-FFF2-40B4-BE49-F238E27FC236}">
                <a16:creationId xmlns:a16="http://schemas.microsoft.com/office/drawing/2014/main" id="{EE3C1A39-CB3C-4A1C-BD9D-3837B8A2D4A3}"/>
              </a:ext>
            </a:extLst>
          </p:cNvPr>
          <p:cNvSpPr txBox="1"/>
          <p:nvPr/>
        </p:nvSpPr>
        <p:spPr>
          <a:xfrm>
            <a:off x="4671571" y="5414652"/>
            <a:ext cx="2848858" cy="646331"/>
          </a:xfrm>
          <a:prstGeom prst="rect">
            <a:avLst/>
          </a:prstGeom>
          <a:noFill/>
        </p:spPr>
        <p:txBody>
          <a:bodyPr wrap="none" rtlCol="0">
            <a:spAutoFit/>
          </a:bodyPr>
          <a:lstStyle/>
          <a:p>
            <a:pPr algn="ctr"/>
            <a:r>
              <a:rPr lang="en-US" sz="1200" dirty="0">
                <a:solidFill>
                  <a:schemeClr val="tx1">
                    <a:lumMod val="65000"/>
                    <a:lumOff val="35000"/>
                  </a:schemeClr>
                </a:solidFill>
              </a:rPr>
              <a:t>Uruguay - Port of Rotterdam</a:t>
            </a:r>
          </a:p>
          <a:p>
            <a:pPr algn="ctr"/>
            <a:r>
              <a:rPr lang="en-US" sz="1200" dirty="0">
                <a:solidFill>
                  <a:schemeClr val="tx1">
                    <a:lumMod val="65000"/>
                    <a:lumOff val="35000"/>
                  </a:schemeClr>
                </a:solidFill>
              </a:rPr>
              <a:t>Hydrogen Supply Chain Prefeasibility Study</a:t>
            </a:r>
          </a:p>
          <a:p>
            <a:pPr algn="ctr"/>
            <a:r>
              <a:rPr lang="en-US" sz="1200" dirty="0">
                <a:hlinkClick r:id="rId5"/>
              </a:rPr>
              <a:t>https://bit.ly/3i2tEUI</a:t>
            </a:r>
            <a:r>
              <a:rPr lang="en-US" sz="1200" dirty="0"/>
              <a:t> </a:t>
            </a:r>
            <a:endParaRPr lang="es-ES" sz="1200" dirty="0"/>
          </a:p>
        </p:txBody>
      </p:sp>
      <p:sp>
        <p:nvSpPr>
          <p:cNvPr id="5" name="Rectángulo 8">
            <a:extLst>
              <a:ext uri="{FF2B5EF4-FFF2-40B4-BE49-F238E27FC236}">
                <a16:creationId xmlns:a16="http://schemas.microsoft.com/office/drawing/2014/main" id="{B727341F-DCFD-4A79-8AFB-C242EF799135}"/>
              </a:ext>
            </a:extLst>
          </p:cNvPr>
          <p:cNvSpPr/>
          <p:nvPr/>
        </p:nvSpPr>
        <p:spPr>
          <a:xfrm>
            <a:off x="1918282" y="4292577"/>
            <a:ext cx="2947333" cy="20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3">
            <a:extLst>
              <a:ext uri="{FF2B5EF4-FFF2-40B4-BE49-F238E27FC236}">
                <a16:creationId xmlns:a16="http://schemas.microsoft.com/office/drawing/2014/main" id="{0DFDD1C2-5136-4168-B0E2-32F44DF82036}"/>
              </a:ext>
            </a:extLst>
          </p:cNvPr>
          <p:cNvPicPr>
            <a:picLocks noChangeAspect="1"/>
          </p:cNvPicPr>
          <p:nvPr/>
        </p:nvPicPr>
        <p:blipFill>
          <a:blip r:embed="rId6"/>
          <a:stretch>
            <a:fillRect/>
          </a:stretch>
        </p:blipFill>
        <p:spPr>
          <a:xfrm>
            <a:off x="2552233" y="4307261"/>
            <a:ext cx="578841" cy="209725"/>
          </a:xfrm>
          <a:prstGeom prst="rect">
            <a:avLst/>
          </a:prstGeom>
        </p:spPr>
      </p:pic>
      <p:pic>
        <p:nvPicPr>
          <p:cNvPr id="7" name="Imagen 7">
            <a:extLst>
              <a:ext uri="{FF2B5EF4-FFF2-40B4-BE49-F238E27FC236}">
                <a16:creationId xmlns:a16="http://schemas.microsoft.com/office/drawing/2014/main" id="{28805244-7F06-4A6F-88B8-66E538E4C847}"/>
              </a:ext>
            </a:extLst>
          </p:cNvPr>
          <p:cNvPicPr>
            <a:picLocks noChangeAspect="1"/>
          </p:cNvPicPr>
          <p:nvPr/>
        </p:nvPicPr>
        <p:blipFill>
          <a:blip r:embed="rId7"/>
          <a:stretch>
            <a:fillRect/>
          </a:stretch>
        </p:blipFill>
        <p:spPr>
          <a:xfrm>
            <a:off x="3976382" y="4263209"/>
            <a:ext cx="512342" cy="239093"/>
          </a:xfrm>
          <a:prstGeom prst="rect">
            <a:avLst/>
          </a:prstGeom>
        </p:spPr>
      </p:pic>
    </p:spTree>
    <p:extLst>
      <p:ext uri="{BB962C8B-B14F-4D97-AF65-F5344CB8AC3E}">
        <p14:creationId xmlns:p14="http://schemas.microsoft.com/office/powerpoint/2010/main" val="3768158370"/>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5" name="Objeto 4" hidden="1"/>
          <p:cNvGraphicFramePr>
            <a:graphicFrameLocks noChangeAspect="1"/>
          </p:cNvGraphicFramePr>
          <p:nvPr>
            <p:custDataLst>
              <p:tags r:id="rId2"/>
            </p:custDataLst>
          </p:nvPr>
        </p:nvGraphicFramePr>
        <p:xfrm>
          <a:off x="1454" y="1636"/>
          <a:ext cx="1454" cy="1454"/>
        </p:xfrm>
        <a:graphic>
          <a:graphicData uri="http://schemas.openxmlformats.org/presentationml/2006/ole">
            <mc:AlternateContent xmlns:mc="http://schemas.openxmlformats.org/markup-compatibility/2006">
              <mc:Choice xmlns:v="urn:schemas-microsoft-com:vml" Requires="v">
                <p:oleObj name="Diapositiva de think-cell" r:id="rId7" imgW="493" imgH="493" progId="TCLayout.ActiveDocument.1">
                  <p:embed/>
                </p:oleObj>
              </mc:Choice>
              <mc:Fallback>
                <p:oleObj name="Diapositiva de think-cell" r:id="rId7" imgW="493" imgH="493" progId="TCLayout.ActiveDocument.1">
                  <p:embed/>
                  <p:pic>
                    <p:nvPicPr>
                      <p:cNvPr id="5" name="Objeto 4" hidden="1"/>
                      <p:cNvPicPr/>
                      <p:nvPr/>
                    </p:nvPicPr>
                    <p:blipFill>
                      <a:blip r:embed="rId8"/>
                      <a:stretch>
                        <a:fillRect/>
                      </a:stretch>
                    </p:blipFill>
                    <p:spPr>
                      <a:xfrm>
                        <a:off x="1454" y="1636"/>
                        <a:ext cx="1454" cy="1454"/>
                      </a:xfrm>
                      <a:prstGeom prst="rect">
                        <a:avLst/>
                      </a:prstGeom>
                    </p:spPr>
                  </p:pic>
                </p:oleObj>
              </mc:Fallback>
            </mc:AlternateContent>
          </a:graphicData>
        </a:graphic>
      </p:graphicFrame>
      <p:sp>
        <p:nvSpPr>
          <p:cNvPr id="4" name="Rectángulo 3" hidden="1"/>
          <p:cNvSpPr/>
          <p:nvPr>
            <p:custDataLst>
              <p:tags r:id="rId3"/>
            </p:custDataLst>
          </p:nvPr>
        </p:nvSpPr>
        <p:spPr>
          <a:xfrm>
            <a:off x="0" y="182"/>
            <a:ext cx="145351" cy="1453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s-ES" sz="3662" dirty="0">
              <a:solidFill>
                <a:prstClr val="white"/>
              </a:solidFill>
              <a:latin typeface="Calibri Light" panose="020F0302020204030204" pitchFamily="34" charset="0"/>
              <a:ea typeface="+mj-ea"/>
              <a:cs typeface="+mj-cs"/>
              <a:sym typeface="Calibri Light" panose="020F0302020204030204" pitchFamily="34" charset="0"/>
            </a:endParaRPr>
          </a:p>
        </p:txBody>
      </p:sp>
      <p:sp>
        <p:nvSpPr>
          <p:cNvPr id="6" name="CuadroTexto 5">
            <a:extLst>
              <a:ext uri="{FF2B5EF4-FFF2-40B4-BE49-F238E27FC236}">
                <a16:creationId xmlns:a16="http://schemas.microsoft.com/office/drawing/2014/main" id="{3FFE38A9-9EBC-4375-95C6-5B9818CF0FF6}"/>
              </a:ext>
            </a:extLst>
          </p:cNvPr>
          <p:cNvSpPr txBox="1"/>
          <p:nvPr/>
        </p:nvSpPr>
        <p:spPr>
          <a:xfrm>
            <a:off x="40985" y="2328563"/>
            <a:ext cx="2238748" cy="1106713"/>
          </a:xfrm>
          <a:prstGeom prst="rect">
            <a:avLst/>
          </a:prstGeom>
          <a:noFill/>
        </p:spPr>
        <p:txBody>
          <a:bodyPr wrap="square" rtlCol="0">
            <a:spAutoFit/>
          </a:bodyPr>
          <a:lstStyle/>
          <a:p>
            <a:pPr marL="261633" indent="-261633">
              <a:buFont typeface="Arial" panose="020B0604020202020204" pitchFamily="34" charset="0"/>
              <a:buChar char="•"/>
            </a:pPr>
            <a:r>
              <a:rPr lang="en-US" sz="1648" dirty="0" err="1"/>
              <a:t>Capacidad</a:t>
            </a:r>
            <a:r>
              <a:rPr lang="en-US" sz="1648" dirty="0"/>
              <a:t> </a:t>
            </a:r>
            <a:r>
              <a:rPr lang="en-US" sz="1648" dirty="0" err="1"/>
              <a:t>Existente</a:t>
            </a:r>
            <a:endParaRPr lang="en-US" sz="1648" dirty="0"/>
          </a:p>
          <a:p>
            <a:pPr marL="261633" indent="-261633">
              <a:buFont typeface="Arial" panose="020B0604020202020204" pitchFamily="34" charset="0"/>
              <a:buChar char="•"/>
            </a:pPr>
            <a:endParaRPr lang="en-US" sz="1648" dirty="0"/>
          </a:p>
          <a:p>
            <a:pPr marL="261633" indent="-261633">
              <a:buFont typeface="Arial" panose="020B0604020202020204" pitchFamily="34" charset="0"/>
              <a:buChar char="•"/>
            </a:pPr>
            <a:r>
              <a:rPr lang="en-US" sz="1648" dirty="0" err="1"/>
              <a:t>Capacidad</a:t>
            </a:r>
            <a:r>
              <a:rPr lang="en-US" sz="1648" dirty="0"/>
              <a:t> Nueva (</a:t>
            </a:r>
            <a:r>
              <a:rPr lang="en-US" sz="1648" dirty="0" err="1"/>
              <a:t>dedicada</a:t>
            </a:r>
            <a:r>
              <a:rPr lang="en-US" sz="1648" dirty="0"/>
              <a:t>)</a:t>
            </a:r>
          </a:p>
        </p:txBody>
      </p:sp>
      <p:sp>
        <p:nvSpPr>
          <p:cNvPr id="8" name="Rectángulo 8">
            <a:extLst>
              <a:ext uri="{FF2B5EF4-FFF2-40B4-BE49-F238E27FC236}">
                <a16:creationId xmlns:a16="http://schemas.microsoft.com/office/drawing/2014/main" id="{D97CC5D8-11F6-454B-AA65-E254AE53440C}"/>
              </a:ext>
            </a:extLst>
          </p:cNvPr>
          <p:cNvSpPr/>
          <p:nvPr/>
        </p:nvSpPr>
        <p:spPr>
          <a:xfrm>
            <a:off x="2948380" y="722731"/>
            <a:ext cx="5383007" cy="3215782"/>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48"/>
          </a:p>
        </p:txBody>
      </p:sp>
      <p:sp>
        <p:nvSpPr>
          <p:cNvPr id="10" name="CuadroTexto 9">
            <a:extLst>
              <a:ext uri="{FF2B5EF4-FFF2-40B4-BE49-F238E27FC236}">
                <a16:creationId xmlns:a16="http://schemas.microsoft.com/office/drawing/2014/main" id="{945783FB-49B2-45E1-9B67-5E43BCBAE9AD}"/>
              </a:ext>
            </a:extLst>
          </p:cNvPr>
          <p:cNvSpPr txBox="1"/>
          <p:nvPr/>
        </p:nvSpPr>
        <p:spPr>
          <a:xfrm>
            <a:off x="2949316" y="737420"/>
            <a:ext cx="2746215" cy="1209562"/>
          </a:xfrm>
          <a:prstGeom prst="rect">
            <a:avLst/>
          </a:prstGeom>
          <a:noFill/>
        </p:spPr>
        <p:txBody>
          <a:bodyPr wrap="square" rtlCol="0">
            <a:spAutoFit/>
          </a:bodyPr>
          <a:lstStyle/>
          <a:p>
            <a:r>
              <a:rPr lang="en-US" sz="1465" b="1" dirty="0" err="1"/>
              <a:t>Producción</a:t>
            </a:r>
            <a:r>
              <a:rPr lang="en-US" sz="1465" b="1" dirty="0"/>
              <a:t> Local de H</a:t>
            </a:r>
            <a:r>
              <a:rPr lang="en-US" sz="1465" b="1" baseline="-25000" dirty="0"/>
              <a:t>2</a:t>
            </a:r>
            <a:r>
              <a:rPr lang="en-US" sz="1465" b="1" dirty="0"/>
              <a:t> </a:t>
            </a:r>
            <a:r>
              <a:rPr lang="en-US" sz="1465" b="1" dirty="0" err="1"/>
              <a:t>verde</a:t>
            </a:r>
            <a:r>
              <a:rPr lang="en-US" sz="1465" b="1" dirty="0"/>
              <a:t>, </a:t>
            </a:r>
            <a:r>
              <a:rPr lang="en-US" sz="1465" b="1" dirty="0" err="1"/>
              <a:t>pequeña-mediana</a:t>
            </a:r>
            <a:r>
              <a:rPr lang="en-US" sz="1465" b="1" dirty="0"/>
              <a:t> </a:t>
            </a:r>
            <a:r>
              <a:rPr lang="en-US" sz="1465" b="1" dirty="0" err="1"/>
              <a:t>escala</a:t>
            </a:r>
            <a:r>
              <a:rPr lang="en-US" sz="1465" b="1" dirty="0"/>
              <a:t>, </a:t>
            </a:r>
            <a:r>
              <a:rPr lang="en-US" sz="1465" b="1" dirty="0" err="1"/>
              <a:t>foco</a:t>
            </a:r>
            <a:r>
              <a:rPr lang="en-US" sz="1465" b="1" dirty="0"/>
              <a:t> </a:t>
            </a:r>
            <a:r>
              <a:rPr lang="en-US" sz="1465" b="1" dirty="0" err="1"/>
              <a:t>en</a:t>
            </a:r>
            <a:r>
              <a:rPr lang="en-US" sz="1465" b="1" dirty="0"/>
              <a:t> </a:t>
            </a:r>
            <a:r>
              <a:rPr lang="en-US" sz="1465" b="1" dirty="0" err="1"/>
              <a:t>movilidad</a:t>
            </a:r>
            <a:endParaRPr lang="en-US" sz="1465" b="1" dirty="0"/>
          </a:p>
          <a:p>
            <a:r>
              <a:rPr lang="es-ES" sz="1400" dirty="0"/>
              <a:t>Iniciativas público-privadas</a:t>
            </a:r>
            <a:endParaRPr lang="es-UY" sz="1400" dirty="0"/>
          </a:p>
          <a:p>
            <a:endParaRPr lang="en-US" sz="1465" b="1" dirty="0"/>
          </a:p>
        </p:txBody>
      </p:sp>
      <p:cxnSp>
        <p:nvCxnSpPr>
          <p:cNvPr id="11" name="Conector recto 11">
            <a:extLst>
              <a:ext uri="{FF2B5EF4-FFF2-40B4-BE49-F238E27FC236}">
                <a16:creationId xmlns:a16="http://schemas.microsoft.com/office/drawing/2014/main" id="{E81B1933-DE6F-400D-9C55-F6E15C900120}"/>
              </a:ext>
            </a:extLst>
          </p:cNvPr>
          <p:cNvCxnSpPr/>
          <p:nvPr/>
        </p:nvCxnSpPr>
        <p:spPr>
          <a:xfrm>
            <a:off x="5702460" y="720209"/>
            <a:ext cx="0" cy="3218304"/>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12" name="CuadroTexto 12">
            <a:extLst>
              <a:ext uri="{FF2B5EF4-FFF2-40B4-BE49-F238E27FC236}">
                <a16:creationId xmlns:a16="http://schemas.microsoft.com/office/drawing/2014/main" id="{CC02191C-D182-45B0-89F3-8CFF7FCE91D5}"/>
              </a:ext>
            </a:extLst>
          </p:cNvPr>
          <p:cNvSpPr txBox="1"/>
          <p:nvPr/>
        </p:nvSpPr>
        <p:spPr>
          <a:xfrm>
            <a:off x="6006498" y="1064808"/>
            <a:ext cx="1371462" cy="462755"/>
          </a:xfrm>
          <a:prstGeom prst="rect">
            <a:avLst/>
          </a:prstGeom>
          <a:noFill/>
        </p:spPr>
        <p:txBody>
          <a:bodyPr wrap="square" rtlCol="0">
            <a:spAutoFit/>
          </a:bodyPr>
          <a:lstStyle/>
          <a:p>
            <a:r>
              <a:rPr lang="en-US" sz="1400" b="1" dirty="0"/>
              <a:t>Polo </a:t>
            </a:r>
            <a:r>
              <a:rPr lang="en-US" sz="1400" b="1" dirty="0" err="1"/>
              <a:t>Capurro</a:t>
            </a:r>
            <a:endParaRPr lang="en-US" sz="1282" dirty="0"/>
          </a:p>
          <a:p>
            <a:endParaRPr lang="en-US" sz="1007" dirty="0"/>
          </a:p>
        </p:txBody>
      </p:sp>
      <p:sp>
        <p:nvSpPr>
          <p:cNvPr id="14" name="CuadroTexto 19">
            <a:extLst>
              <a:ext uri="{FF2B5EF4-FFF2-40B4-BE49-F238E27FC236}">
                <a16:creationId xmlns:a16="http://schemas.microsoft.com/office/drawing/2014/main" id="{ED37D004-8CAF-4C4F-93DA-78AA03D5F5F8}"/>
              </a:ext>
            </a:extLst>
          </p:cNvPr>
          <p:cNvSpPr txBox="1"/>
          <p:nvPr/>
        </p:nvSpPr>
        <p:spPr>
          <a:xfrm>
            <a:off x="9613239" y="3119144"/>
            <a:ext cx="1871770" cy="1877437"/>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1600" dirty="0"/>
              <a:t>Mercado </a:t>
            </a:r>
            <a:r>
              <a:rPr lang="en-US" sz="1600" dirty="0" err="1"/>
              <a:t>Internacional</a:t>
            </a:r>
            <a:endParaRPr lang="en-US" sz="1600" dirty="0"/>
          </a:p>
          <a:p>
            <a:pPr marL="156980" indent="-156980">
              <a:buFontTx/>
              <a:buChar char="-"/>
            </a:pPr>
            <a:endParaRPr lang="en-US" sz="1400" dirty="0"/>
          </a:p>
          <a:p>
            <a:pPr marL="156980" indent="-156980">
              <a:buFontTx/>
              <a:buChar char="-"/>
            </a:pPr>
            <a:endParaRPr lang="en-US" sz="1400" dirty="0"/>
          </a:p>
          <a:p>
            <a:pPr marL="156980" indent="-156980">
              <a:buFontTx/>
              <a:buChar char="-"/>
            </a:pPr>
            <a:r>
              <a:rPr lang="en-US" sz="1400" dirty="0"/>
              <a:t>Regional</a:t>
            </a:r>
          </a:p>
          <a:p>
            <a:pPr marL="156980" indent="-156980">
              <a:buFontTx/>
              <a:buChar char="-"/>
            </a:pPr>
            <a:r>
              <a:rPr lang="en-US" sz="1400" dirty="0"/>
              <a:t>Europa</a:t>
            </a:r>
          </a:p>
          <a:p>
            <a:pPr marL="156980" indent="-156980">
              <a:buFontTx/>
              <a:buChar char="-"/>
            </a:pPr>
            <a:r>
              <a:rPr lang="en-US" sz="1400" dirty="0"/>
              <a:t>Asia</a:t>
            </a:r>
          </a:p>
          <a:p>
            <a:pPr marL="156980" indent="-156980">
              <a:buFontTx/>
              <a:buChar char="-"/>
            </a:pPr>
            <a:r>
              <a:rPr lang="en-US" sz="1400" dirty="0" err="1"/>
              <a:t>Otros</a:t>
            </a:r>
            <a:endParaRPr lang="en-US" sz="1400" dirty="0"/>
          </a:p>
        </p:txBody>
      </p:sp>
      <p:grpSp>
        <p:nvGrpSpPr>
          <p:cNvPr id="24" name="Grupo 23">
            <a:extLst>
              <a:ext uri="{FF2B5EF4-FFF2-40B4-BE49-F238E27FC236}">
                <a16:creationId xmlns:a16="http://schemas.microsoft.com/office/drawing/2014/main" id="{3F8A3AE4-D4A8-4BD6-87A4-B5815E1091CB}"/>
              </a:ext>
            </a:extLst>
          </p:cNvPr>
          <p:cNvGrpSpPr/>
          <p:nvPr/>
        </p:nvGrpSpPr>
        <p:grpSpPr>
          <a:xfrm>
            <a:off x="228687" y="1872175"/>
            <a:ext cx="2112308" cy="528884"/>
            <a:chOff x="71732" y="3459126"/>
            <a:chExt cx="2441882" cy="528884"/>
          </a:xfrm>
        </p:grpSpPr>
        <p:sp>
          <p:nvSpPr>
            <p:cNvPr id="17" name="Flecha derecha 27">
              <a:extLst>
                <a:ext uri="{FF2B5EF4-FFF2-40B4-BE49-F238E27FC236}">
                  <a16:creationId xmlns:a16="http://schemas.microsoft.com/office/drawing/2014/main" id="{BB5D4C85-7C3B-4C7E-B586-4389626D210C}"/>
                </a:ext>
              </a:extLst>
            </p:cNvPr>
            <p:cNvSpPr/>
            <p:nvPr/>
          </p:nvSpPr>
          <p:spPr>
            <a:xfrm>
              <a:off x="103651" y="3459126"/>
              <a:ext cx="2409963" cy="528884"/>
            </a:xfrm>
            <a:prstGeom prst="rightArrow">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8"/>
            </a:p>
          </p:txBody>
        </p:sp>
        <p:sp>
          <p:nvSpPr>
            <p:cNvPr id="18" name="CuadroTexto 28">
              <a:extLst>
                <a:ext uri="{FF2B5EF4-FFF2-40B4-BE49-F238E27FC236}">
                  <a16:creationId xmlns:a16="http://schemas.microsoft.com/office/drawing/2014/main" id="{D78500A9-4AE8-4D10-9AB9-4761A289B9FF}"/>
                </a:ext>
              </a:extLst>
            </p:cNvPr>
            <p:cNvSpPr txBox="1"/>
            <p:nvPr/>
          </p:nvSpPr>
          <p:spPr>
            <a:xfrm>
              <a:off x="71732" y="3571350"/>
              <a:ext cx="2383691" cy="289631"/>
            </a:xfrm>
            <a:prstGeom prst="rect">
              <a:avLst/>
            </a:prstGeom>
            <a:noFill/>
            <a:ln>
              <a:noFill/>
            </a:ln>
          </p:spPr>
          <p:txBody>
            <a:bodyPr wrap="square" rtlCol="0">
              <a:spAutoFit/>
            </a:bodyPr>
            <a:lstStyle/>
            <a:p>
              <a:r>
                <a:rPr lang="en-US" sz="1282" b="1" dirty="0" err="1">
                  <a:solidFill>
                    <a:schemeClr val="bg1">
                      <a:lumMod val="95000"/>
                    </a:schemeClr>
                  </a:solidFill>
                  <a:effectLst>
                    <a:outerShdw blurRad="38100" dist="38100" dir="2700000" algn="tl">
                      <a:srgbClr val="000000">
                        <a:alpha val="43137"/>
                      </a:srgbClr>
                    </a:outerShdw>
                  </a:effectLst>
                </a:rPr>
                <a:t>Suministro</a:t>
              </a:r>
              <a:r>
                <a:rPr lang="en-US" sz="1282" b="1" dirty="0">
                  <a:solidFill>
                    <a:schemeClr val="bg1">
                      <a:lumMod val="95000"/>
                    </a:schemeClr>
                  </a:solidFill>
                  <a:effectLst>
                    <a:outerShdw blurRad="38100" dist="38100" dir="2700000" algn="tl">
                      <a:srgbClr val="000000">
                        <a:alpha val="43137"/>
                      </a:srgbClr>
                    </a:outerShdw>
                  </a:effectLst>
                </a:rPr>
                <a:t> </a:t>
              </a:r>
              <a:r>
                <a:rPr lang="en-US" sz="1282" b="1" dirty="0" err="1">
                  <a:solidFill>
                    <a:schemeClr val="bg1">
                      <a:lumMod val="95000"/>
                    </a:schemeClr>
                  </a:solidFill>
                  <a:effectLst>
                    <a:outerShdw blurRad="38100" dist="38100" dir="2700000" algn="tl">
                      <a:srgbClr val="000000">
                        <a:alpha val="43137"/>
                      </a:srgbClr>
                    </a:outerShdw>
                  </a:effectLst>
                </a:rPr>
                <a:t>Energía</a:t>
              </a:r>
              <a:r>
                <a:rPr lang="en-US" sz="1282" b="1" dirty="0">
                  <a:solidFill>
                    <a:schemeClr val="bg1">
                      <a:lumMod val="95000"/>
                    </a:schemeClr>
                  </a:solidFill>
                  <a:effectLst>
                    <a:outerShdw blurRad="38100" dist="38100" dir="2700000" algn="tl">
                      <a:srgbClr val="000000">
                        <a:alpha val="43137"/>
                      </a:srgbClr>
                    </a:outerShdw>
                  </a:effectLst>
                </a:rPr>
                <a:t> </a:t>
              </a:r>
              <a:r>
                <a:rPr lang="en-US" sz="1282" b="1" dirty="0" err="1">
                  <a:solidFill>
                    <a:schemeClr val="bg1">
                      <a:lumMod val="95000"/>
                    </a:schemeClr>
                  </a:solidFill>
                  <a:effectLst>
                    <a:outerShdw blurRad="38100" dist="38100" dir="2700000" algn="tl">
                      <a:srgbClr val="000000">
                        <a:alpha val="43137"/>
                      </a:srgbClr>
                    </a:outerShdw>
                  </a:effectLst>
                </a:rPr>
                <a:t>Eléctrica</a:t>
              </a:r>
              <a:endParaRPr lang="en-US" sz="1099" b="1" dirty="0">
                <a:solidFill>
                  <a:schemeClr val="bg1">
                    <a:lumMod val="95000"/>
                  </a:schemeClr>
                </a:solidFill>
                <a:effectLst>
                  <a:outerShdw blurRad="38100" dist="38100" dir="2700000" algn="tl">
                    <a:srgbClr val="000000">
                      <a:alpha val="43137"/>
                    </a:srgbClr>
                  </a:outerShdw>
                </a:effectLst>
              </a:endParaRPr>
            </a:p>
          </p:txBody>
        </p:sp>
      </p:grpSp>
      <p:sp>
        <p:nvSpPr>
          <p:cNvPr id="22" name="Flecha derecha 35">
            <a:extLst>
              <a:ext uri="{FF2B5EF4-FFF2-40B4-BE49-F238E27FC236}">
                <a16:creationId xmlns:a16="http://schemas.microsoft.com/office/drawing/2014/main" id="{92D7EEC7-2C20-4878-AE80-449EAA185E3A}"/>
              </a:ext>
            </a:extLst>
          </p:cNvPr>
          <p:cNvSpPr/>
          <p:nvPr/>
        </p:nvSpPr>
        <p:spPr>
          <a:xfrm>
            <a:off x="8457440" y="1157958"/>
            <a:ext cx="877234" cy="28755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8" dirty="0"/>
              <a:t> </a:t>
            </a:r>
          </a:p>
        </p:txBody>
      </p:sp>
      <p:sp>
        <p:nvSpPr>
          <p:cNvPr id="23" name="CuadroTexto 38">
            <a:extLst>
              <a:ext uri="{FF2B5EF4-FFF2-40B4-BE49-F238E27FC236}">
                <a16:creationId xmlns:a16="http://schemas.microsoft.com/office/drawing/2014/main" id="{336437E0-52E1-48AA-A1F1-05BD8E07F4A2}"/>
              </a:ext>
            </a:extLst>
          </p:cNvPr>
          <p:cNvSpPr txBox="1"/>
          <p:nvPr/>
        </p:nvSpPr>
        <p:spPr>
          <a:xfrm>
            <a:off x="9586027" y="791089"/>
            <a:ext cx="1898981" cy="1860894"/>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en-US" sz="1600" dirty="0"/>
              <a:t>Mercado Local</a:t>
            </a:r>
          </a:p>
          <a:p>
            <a:endParaRPr lang="en-US" sz="1099" dirty="0"/>
          </a:p>
          <a:p>
            <a:pPr marL="156980" indent="-156980">
              <a:buFontTx/>
              <a:buChar char="-"/>
            </a:pPr>
            <a:r>
              <a:rPr lang="en-US" sz="1099" dirty="0"/>
              <a:t>Transporte</a:t>
            </a:r>
          </a:p>
          <a:p>
            <a:pPr marL="156980" indent="-156980">
              <a:buFontTx/>
              <a:buChar char="-"/>
            </a:pPr>
            <a:r>
              <a:rPr lang="en-US" sz="1099" dirty="0" err="1"/>
              <a:t>Amoníaco</a:t>
            </a:r>
            <a:endParaRPr lang="en-US" sz="1099" dirty="0"/>
          </a:p>
          <a:p>
            <a:pPr marL="156980" indent="-156980">
              <a:buFontTx/>
              <a:buChar char="-"/>
            </a:pPr>
            <a:r>
              <a:rPr lang="en-US" sz="1099" dirty="0" err="1"/>
              <a:t>Metanol</a:t>
            </a:r>
            <a:endParaRPr lang="en-US" sz="1099" dirty="0"/>
          </a:p>
          <a:p>
            <a:pPr marL="156980" indent="-156980">
              <a:buFontTx/>
              <a:buChar char="-"/>
            </a:pPr>
            <a:r>
              <a:rPr lang="en-US" sz="1099" dirty="0"/>
              <a:t>E-fuels</a:t>
            </a:r>
          </a:p>
          <a:p>
            <a:pPr marL="156980" indent="-156980">
              <a:buFontTx/>
              <a:buChar char="-"/>
            </a:pPr>
            <a:r>
              <a:rPr lang="en-US" sz="1099" dirty="0" err="1"/>
              <a:t>Otros</a:t>
            </a:r>
            <a:r>
              <a:rPr lang="en-US" sz="1099" dirty="0"/>
              <a:t> </a:t>
            </a:r>
            <a:r>
              <a:rPr lang="en-US" sz="1099" dirty="0" err="1"/>
              <a:t>químicos</a:t>
            </a:r>
            <a:r>
              <a:rPr lang="en-US" sz="1099" dirty="0"/>
              <a:t> </a:t>
            </a:r>
            <a:r>
              <a:rPr lang="en-US" sz="1099" dirty="0" err="1"/>
              <a:t>verdes</a:t>
            </a:r>
            <a:endParaRPr lang="en-US" sz="1099" dirty="0"/>
          </a:p>
          <a:p>
            <a:pPr marL="156980" indent="-156980">
              <a:buFontTx/>
              <a:buChar char="-"/>
            </a:pPr>
            <a:r>
              <a:rPr lang="en-US" sz="1099" dirty="0" err="1"/>
              <a:t>Industria</a:t>
            </a:r>
            <a:endParaRPr lang="en-US" sz="1099" dirty="0"/>
          </a:p>
          <a:p>
            <a:pPr marL="156980" indent="-156980">
              <a:buFontTx/>
              <a:buChar char="-"/>
            </a:pPr>
            <a:r>
              <a:rPr lang="en-US" sz="1099" dirty="0" err="1"/>
              <a:t>Gasoductos</a:t>
            </a:r>
            <a:endParaRPr lang="en-US" sz="1099" dirty="0"/>
          </a:p>
          <a:p>
            <a:pPr marL="156980" indent="-156980">
              <a:buFontTx/>
              <a:buChar char="-"/>
            </a:pPr>
            <a:r>
              <a:rPr lang="en-US" sz="1099" dirty="0" err="1"/>
              <a:t>Otros</a:t>
            </a:r>
            <a:endParaRPr lang="en-US" sz="1099" dirty="0"/>
          </a:p>
        </p:txBody>
      </p:sp>
      <p:sp>
        <p:nvSpPr>
          <p:cNvPr id="25" name="Rectángulo 8">
            <a:extLst>
              <a:ext uri="{FF2B5EF4-FFF2-40B4-BE49-F238E27FC236}">
                <a16:creationId xmlns:a16="http://schemas.microsoft.com/office/drawing/2014/main" id="{AC3B2DFD-2F91-4577-98F9-7101D0C2E3A5}"/>
              </a:ext>
            </a:extLst>
          </p:cNvPr>
          <p:cNvSpPr/>
          <p:nvPr/>
        </p:nvSpPr>
        <p:spPr>
          <a:xfrm>
            <a:off x="2948380" y="4287866"/>
            <a:ext cx="5383007" cy="1849306"/>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648"/>
          </a:p>
        </p:txBody>
      </p:sp>
      <p:sp>
        <p:nvSpPr>
          <p:cNvPr id="26" name="CuadroTexto 25">
            <a:extLst>
              <a:ext uri="{FF2B5EF4-FFF2-40B4-BE49-F238E27FC236}">
                <a16:creationId xmlns:a16="http://schemas.microsoft.com/office/drawing/2014/main" id="{00B45EE0-8659-4FF6-B9B1-F3DF878561C4}"/>
              </a:ext>
            </a:extLst>
          </p:cNvPr>
          <p:cNvSpPr txBox="1"/>
          <p:nvPr/>
        </p:nvSpPr>
        <p:spPr>
          <a:xfrm>
            <a:off x="1434674" y="1188918"/>
            <a:ext cx="932499" cy="345929"/>
          </a:xfrm>
          <a:prstGeom prst="rect">
            <a:avLst/>
          </a:prstGeom>
          <a:noFill/>
        </p:spPr>
        <p:txBody>
          <a:bodyPr wrap="none" rtlCol="0">
            <a:spAutoFit/>
          </a:bodyPr>
          <a:lstStyle/>
          <a:p>
            <a:r>
              <a:rPr lang="en-US" sz="1648" b="1" u="sng" dirty="0"/>
              <a:t>Onshore</a:t>
            </a:r>
          </a:p>
        </p:txBody>
      </p:sp>
      <p:sp>
        <p:nvSpPr>
          <p:cNvPr id="27" name="CuadroTexto 5">
            <a:extLst>
              <a:ext uri="{FF2B5EF4-FFF2-40B4-BE49-F238E27FC236}">
                <a16:creationId xmlns:a16="http://schemas.microsoft.com/office/drawing/2014/main" id="{C61E955B-B2FC-4EB0-8600-9ED5F1F50428}"/>
              </a:ext>
            </a:extLst>
          </p:cNvPr>
          <p:cNvSpPr txBox="1"/>
          <p:nvPr/>
        </p:nvSpPr>
        <p:spPr>
          <a:xfrm>
            <a:off x="228687" y="5251700"/>
            <a:ext cx="2080864" cy="599523"/>
          </a:xfrm>
          <a:prstGeom prst="rect">
            <a:avLst/>
          </a:prstGeom>
          <a:noFill/>
        </p:spPr>
        <p:txBody>
          <a:bodyPr wrap="square" rtlCol="0">
            <a:spAutoFit/>
          </a:bodyPr>
          <a:lstStyle/>
          <a:p>
            <a:pPr marL="261633" indent="-261633">
              <a:buFont typeface="Arial" panose="020B0604020202020204" pitchFamily="34" charset="0"/>
              <a:buChar char="•"/>
            </a:pPr>
            <a:r>
              <a:rPr lang="en-US" sz="1648" dirty="0" err="1"/>
              <a:t>Capacidad</a:t>
            </a:r>
            <a:r>
              <a:rPr lang="en-US" sz="1648" dirty="0"/>
              <a:t> Nueva (</a:t>
            </a:r>
            <a:r>
              <a:rPr lang="en-US" sz="1648" dirty="0" err="1"/>
              <a:t>dedicada</a:t>
            </a:r>
            <a:r>
              <a:rPr lang="en-US" sz="1648" dirty="0"/>
              <a:t>)</a:t>
            </a:r>
          </a:p>
        </p:txBody>
      </p:sp>
      <p:cxnSp>
        <p:nvCxnSpPr>
          <p:cNvPr id="28" name="Conector recto 27">
            <a:extLst>
              <a:ext uri="{FF2B5EF4-FFF2-40B4-BE49-F238E27FC236}">
                <a16:creationId xmlns:a16="http://schemas.microsoft.com/office/drawing/2014/main" id="{9ABEF262-A613-49FD-AD77-BD4285904672}"/>
              </a:ext>
            </a:extLst>
          </p:cNvPr>
          <p:cNvCxnSpPr/>
          <p:nvPr/>
        </p:nvCxnSpPr>
        <p:spPr>
          <a:xfrm>
            <a:off x="2973375" y="1890871"/>
            <a:ext cx="53649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E563D09B-FCAE-4A55-AA1A-19CAF0F2D4D7}"/>
              </a:ext>
            </a:extLst>
          </p:cNvPr>
          <p:cNvSpPr txBox="1"/>
          <p:nvPr/>
        </p:nvSpPr>
        <p:spPr>
          <a:xfrm rot="16200000">
            <a:off x="2089075" y="1029737"/>
            <a:ext cx="1400285" cy="345929"/>
          </a:xfrm>
          <a:prstGeom prst="rect">
            <a:avLst/>
          </a:prstGeom>
          <a:noFill/>
        </p:spPr>
        <p:txBody>
          <a:bodyPr wrap="square" rtlCol="0">
            <a:spAutoFit/>
          </a:bodyPr>
          <a:lstStyle/>
          <a:p>
            <a:r>
              <a:rPr lang="en-US" sz="1648" dirty="0" err="1"/>
              <a:t>Escala</a:t>
            </a:r>
            <a:r>
              <a:rPr lang="en-US" sz="1648" dirty="0"/>
              <a:t> </a:t>
            </a:r>
            <a:r>
              <a:rPr lang="en-US" sz="1648" dirty="0" err="1"/>
              <a:t>Piloto</a:t>
            </a:r>
            <a:endParaRPr lang="en-US" sz="1648" dirty="0"/>
          </a:p>
        </p:txBody>
      </p:sp>
      <p:sp>
        <p:nvSpPr>
          <p:cNvPr id="30" name="CuadroTexto 29">
            <a:extLst>
              <a:ext uri="{FF2B5EF4-FFF2-40B4-BE49-F238E27FC236}">
                <a16:creationId xmlns:a16="http://schemas.microsoft.com/office/drawing/2014/main" id="{A41B94E0-ECFF-4850-B483-5319BB4367EE}"/>
              </a:ext>
            </a:extLst>
          </p:cNvPr>
          <p:cNvSpPr txBox="1"/>
          <p:nvPr/>
        </p:nvSpPr>
        <p:spPr>
          <a:xfrm rot="16200000">
            <a:off x="1872210" y="2713714"/>
            <a:ext cx="1858192" cy="345929"/>
          </a:xfrm>
          <a:prstGeom prst="rect">
            <a:avLst/>
          </a:prstGeom>
          <a:noFill/>
        </p:spPr>
        <p:txBody>
          <a:bodyPr wrap="square" rtlCol="0">
            <a:spAutoFit/>
          </a:bodyPr>
          <a:lstStyle/>
          <a:p>
            <a:r>
              <a:rPr lang="en-US" sz="1648" dirty="0" err="1"/>
              <a:t>Escala</a:t>
            </a:r>
            <a:r>
              <a:rPr lang="en-US" sz="1648" dirty="0"/>
              <a:t> </a:t>
            </a:r>
            <a:r>
              <a:rPr lang="en-US" sz="1648" dirty="0" err="1"/>
              <a:t>Comercial</a:t>
            </a:r>
            <a:endParaRPr lang="en-US" sz="1648" dirty="0"/>
          </a:p>
        </p:txBody>
      </p:sp>
      <p:sp>
        <p:nvSpPr>
          <p:cNvPr id="31" name="CuadroTexto 9">
            <a:extLst>
              <a:ext uri="{FF2B5EF4-FFF2-40B4-BE49-F238E27FC236}">
                <a16:creationId xmlns:a16="http://schemas.microsoft.com/office/drawing/2014/main" id="{DEA20C11-4AB7-4069-959A-ACC48665A21F}"/>
              </a:ext>
            </a:extLst>
          </p:cNvPr>
          <p:cNvSpPr txBox="1"/>
          <p:nvPr/>
        </p:nvSpPr>
        <p:spPr>
          <a:xfrm>
            <a:off x="3007241" y="1957583"/>
            <a:ext cx="2659474" cy="2121350"/>
          </a:xfrm>
          <a:prstGeom prst="rect">
            <a:avLst/>
          </a:prstGeom>
          <a:noFill/>
        </p:spPr>
        <p:txBody>
          <a:bodyPr wrap="square" rtlCol="0">
            <a:spAutoFit/>
          </a:bodyPr>
          <a:lstStyle/>
          <a:p>
            <a:r>
              <a:rPr lang="en-US" sz="1465" b="1" dirty="0" err="1"/>
              <a:t>Producción</a:t>
            </a:r>
            <a:r>
              <a:rPr lang="en-US" sz="1465" b="1" dirty="0"/>
              <a:t> local de H2 </a:t>
            </a:r>
            <a:r>
              <a:rPr lang="en-US" sz="1465" b="1" dirty="0" err="1"/>
              <a:t>verde</a:t>
            </a:r>
            <a:r>
              <a:rPr lang="en-US" sz="1465" b="1" dirty="0"/>
              <a:t>, </a:t>
            </a:r>
            <a:r>
              <a:rPr lang="en-US" sz="1465" b="1" dirty="0" err="1"/>
              <a:t>mediana</a:t>
            </a:r>
            <a:r>
              <a:rPr lang="en-US" sz="1465" b="1" dirty="0"/>
              <a:t> </a:t>
            </a:r>
            <a:r>
              <a:rPr lang="en-US" sz="1465" b="1" dirty="0" err="1"/>
              <a:t>escala</a:t>
            </a:r>
            <a:r>
              <a:rPr lang="en-US" sz="1465" b="1" dirty="0"/>
              <a:t>, </a:t>
            </a:r>
            <a:r>
              <a:rPr lang="en-US" sz="1465" b="1" dirty="0" err="1"/>
              <a:t>foco</a:t>
            </a:r>
            <a:r>
              <a:rPr lang="en-US" sz="1465" b="1" dirty="0"/>
              <a:t> </a:t>
            </a:r>
            <a:r>
              <a:rPr lang="en-US" sz="1465" b="1" dirty="0" err="1"/>
              <a:t>en</a:t>
            </a:r>
            <a:r>
              <a:rPr lang="en-US" sz="1465" b="1" dirty="0"/>
              <a:t> </a:t>
            </a:r>
            <a:r>
              <a:rPr lang="en-US" sz="1465" b="1" dirty="0" err="1"/>
              <a:t>industria</a:t>
            </a:r>
            <a:endParaRPr lang="en-US" sz="1465" b="1" dirty="0"/>
          </a:p>
          <a:p>
            <a:r>
              <a:rPr lang="en-US" sz="1465" b="1" dirty="0" err="1"/>
              <a:t>Centrado</a:t>
            </a:r>
            <a:r>
              <a:rPr lang="en-US" sz="1465" b="1" dirty="0"/>
              <a:t> </a:t>
            </a:r>
            <a:r>
              <a:rPr lang="en-US" sz="1465" b="1" dirty="0" err="1"/>
              <a:t>en</a:t>
            </a:r>
            <a:r>
              <a:rPr lang="en-US" sz="1465" b="1" dirty="0"/>
              <a:t> </a:t>
            </a:r>
            <a:r>
              <a:rPr lang="en-US" sz="1465" b="1" dirty="0" err="1"/>
              <a:t>algunos</a:t>
            </a:r>
            <a:r>
              <a:rPr lang="en-US" sz="1465" b="1" dirty="0"/>
              <a:t> off-takers </a:t>
            </a:r>
            <a:r>
              <a:rPr lang="en-US" sz="1465" b="1" dirty="0" err="1"/>
              <a:t>ancla</a:t>
            </a:r>
            <a:r>
              <a:rPr lang="en-US" sz="1465" b="1" dirty="0"/>
              <a:t>, con </a:t>
            </a:r>
            <a:r>
              <a:rPr lang="en-US" sz="1465" b="1" dirty="0" err="1"/>
              <a:t>el</a:t>
            </a:r>
            <a:r>
              <a:rPr lang="en-US" sz="1465" b="1" dirty="0"/>
              <a:t> </a:t>
            </a:r>
            <a:r>
              <a:rPr lang="en-US" sz="1465" b="1" dirty="0" err="1"/>
              <a:t>agregado</a:t>
            </a:r>
            <a:r>
              <a:rPr lang="en-US" sz="1465" b="1" dirty="0"/>
              <a:t> de off-takers </a:t>
            </a:r>
            <a:r>
              <a:rPr lang="en-US" sz="1465" b="1" dirty="0" err="1"/>
              <a:t>menores</a:t>
            </a:r>
            <a:r>
              <a:rPr lang="en-US" sz="1465" b="1" dirty="0"/>
              <a:t> para </a:t>
            </a:r>
            <a:r>
              <a:rPr lang="en-US" sz="1465" b="1" dirty="0" err="1"/>
              <a:t>movilidad</a:t>
            </a:r>
            <a:endParaRPr lang="en-US" sz="1465" b="1" dirty="0"/>
          </a:p>
          <a:p>
            <a:r>
              <a:rPr lang="en-US" sz="1465" dirty="0" err="1"/>
              <a:t>Principalmente</a:t>
            </a:r>
            <a:r>
              <a:rPr lang="en-US" sz="1465" dirty="0"/>
              <a:t> </a:t>
            </a:r>
            <a:r>
              <a:rPr lang="en-US" sz="1465" dirty="0" err="1"/>
              <a:t>liderado</a:t>
            </a:r>
            <a:r>
              <a:rPr lang="en-US" sz="1465" dirty="0"/>
              <a:t> por </a:t>
            </a:r>
            <a:r>
              <a:rPr lang="en-US" sz="1465" dirty="0" err="1"/>
              <a:t>el</a:t>
            </a:r>
            <a:r>
              <a:rPr lang="en-US" sz="1465" dirty="0"/>
              <a:t> sector privado</a:t>
            </a:r>
            <a:endParaRPr lang="en-US" sz="1400" dirty="0"/>
          </a:p>
          <a:p>
            <a:endParaRPr lang="en-US" sz="1465" b="1" dirty="0"/>
          </a:p>
        </p:txBody>
      </p:sp>
      <p:sp>
        <p:nvSpPr>
          <p:cNvPr id="32" name="CuadroTexto 14">
            <a:extLst>
              <a:ext uri="{FF2B5EF4-FFF2-40B4-BE49-F238E27FC236}">
                <a16:creationId xmlns:a16="http://schemas.microsoft.com/office/drawing/2014/main" id="{126A2054-C95D-4C83-A0C3-2D41359A7C44}"/>
              </a:ext>
            </a:extLst>
          </p:cNvPr>
          <p:cNvSpPr txBox="1"/>
          <p:nvPr/>
        </p:nvSpPr>
        <p:spPr>
          <a:xfrm>
            <a:off x="5900896" y="2537883"/>
            <a:ext cx="2437419" cy="1332673"/>
          </a:xfrm>
          <a:prstGeom prst="rect">
            <a:avLst/>
          </a:prstGeom>
          <a:noFill/>
        </p:spPr>
        <p:txBody>
          <a:bodyPr wrap="square" rtlCol="0">
            <a:spAutoFit/>
          </a:bodyPr>
          <a:lstStyle/>
          <a:p>
            <a:r>
              <a:rPr lang="en-US" sz="1465" b="1" dirty="0" err="1"/>
              <a:t>Producción</a:t>
            </a:r>
            <a:r>
              <a:rPr lang="en-US" sz="1465" b="1" dirty="0"/>
              <a:t> y </a:t>
            </a:r>
            <a:r>
              <a:rPr lang="en-US" sz="1465" b="1" dirty="0" err="1"/>
              <a:t>Logística</a:t>
            </a:r>
            <a:endParaRPr lang="en-US" sz="1465" b="1" dirty="0"/>
          </a:p>
          <a:p>
            <a:r>
              <a:rPr lang="en-US" sz="1099" dirty="0" err="1"/>
              <a:t>Portadores</a:t>
            </a:r>
            <a:r>
              <a:rPr lang="en-US" sz="1099" dirty="0"/>
              <a:t> (</a:t>
            </a:r>
            <a:r>
              <a:rPr lang="en-US" sz="1099" dirty="0" err="1"/>
              <a:t>amoníaco</a:t>
            </a:r>
            <a:r>
              <a:rPr lang="en-US" sz="1099" dirty="0"/>
              <a:t>, methanol, LOHC, CGH2, LH2, e-fuels)</a:t>
            </a:r>
          </a:p>
          <a:p>
            <a:pPr marL="156980" indent="-156980">
              <a:buFont typeface="Arial" panose="020B0604020202020204" pitchFamily="34" charset="0"/>
              <a:buChar char="•"/>
            </a:pPr>
            <a:r>
              <a:rPr lang="en-US" sz="1099" dirty="0" err="1"/>
              <a:t>Logística</a:t>
            </a:r>
            <a:r>
              <a:rPr lang="en-US" sz="1099" dirty="0"/>
              <a:t>: </a:t>
            </a:r>
            <a:r>
              <a:rPr lang="en-US" sz="1099" dirty="0" err="1"/>
              <a:t>puertos</a:t>
            </a:r>
            <a:r>
              <a:rPr lang="en-US" sz="1099" dirty="0"/>
              <a:t>, </a:t>
            </a:r>
            <a:r>
              <a:rPr lang="en-US" sz="1099" dirty="0" err="1"/>
              <a:t>tanques</a:t>
            </a:r>
            <a:r>
              <a:rPr lang="en-US" sz="1099" dirty="0"/>
              <a:t>, </a:t>
            </a:r>
            <a:r>
              <a:rPr lang="en-US" sz="1099" dirty="0" err="1"/>
              <a:t>futuro</a:t>
            </a:r>
            <a:r>
              <a:rPr lang="en-US" sz="1099" dirty="0"/>
              <a:t> dolphin</a:t>
            </a:r>
          </a:p>
          <a:p>
            <a:pPr marL="156980" indent="-156980">
              <a:buFont typeface="Arial" panose="020B0604020202020204" pitchFamily="34" charset="0"/>
              <a:buChar char="•"/>
            </a:pPr>
            <a:r>
              <a:rPr lang="en-US" sz="1099" dirty="0" err="1"/>
              <a:t>Almacenamieno</a:t>
            </a:r>
            <a:r>
              <a:rPr lang="en-US" sz="1099" dirty="0"/>
              <a:t> </a:t>
            </a:r>
            <a:r>
              <a:rPr lang="en-US" sz="1099" dirty="0" err="1"/>
              <a:t>geológico</a:t>
            </a:r>
            <a:endParaRPr lang="en-US" sz="1099" dirty="0"/>
          </a:p>
          <a:p>
            <a:pPr marL="156980" indent="-156980">
              <a:buFont typeface="Arial" panose="020B0604020202020204" pitchFamily="34" charset="0"/>
              <a:buChar char="•"/>
            </a:pPr>
            <a:endParaRPr lang="en-US" sz="1099" dirty="0"/>
          </a:p>
        </p:txBody>
      </p:sp>
      <p:sp>
        <p:nvSpPr>
          <p:cNvPr id="33" name="CuadroTexto 12">
            <a:extLst>
              <a:ext uri="{FF2B5EF4-FFF2-40B4-BE49-F238E27FC236}">
                <a16:creationId xmlns:a16="http://schemas.microsoft.com/office/drawing/2014/main" id="{7A5EC47D-CD4A-49D8-8EB2-29386036CCD8}"/>
              </a:ext>
            </a:extLst>
          </p:cNvPr>
          <p:cNvSpPr txBox="1"/>
          <p:nvPr/>
        </p:nvSpPr>
        <p:spPr>
          <a:xfrm>
            <a:off x="5976095" y="2046339"/>
            <a:ext cx="1163750" cy="317779"/>
          </a:xfrm>
          <a:prstGeom prst="rect">
            <a:avLst/>
          </a:prstGeom>
          <a:noFill/>
        </p:spPr>
        <p:txBody>
          <a:bodyPr wrap="square" rtlCol="0">
            <a:spAutoFit/>
          </a:bodyPr>
          <a:lstStyle/>
          <a:p>
            <a:r>
              <a:rPr lang="en-US" sz="1465" b="1" dirty="0" err="1"/>
              <a:t>Distribución</a:t>
            </a:r>
            <a:endParaRPr lang="en-US" sz="1465" b="1" dirty="0"/>
          </a:p>
        </p:txBody>
      </p:sp>
      <p:cxnSp>
        <p:nvCxnSpPr>
          <p:cNvPr id="34" name="Conector recto 33">
            <a:extLst>
              <a:ext uri="{FF2B5EF4-FFF2-40B4-BE49-F238E27FC236}">
                <a16:creationId xmlns:a16="http://schemas.microsoft.com/office/drawing/2014/main" id="{80B944C9-5A2A-4A55-B979-2775D1B7F3E0}"/>
              </a:ext>
            </a:extLst>
          </p:cNvPr>
          <p:cNvCxnSpPr>
            <a:cxnSpLocks/>
          </p:cNvCxnSpPr>
          <p:nvPr/>
        </p:nvCxnSpPr>
        <p:spPr>
          <a:xfrm>
            <a:off x="5702460" y="2472768"/>
            <a:ext cx="262892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CuadroTexto 35">
            <a:extLst>
              <a:ext uri="{FF2B5EF4-FFF2-40B4-BE49-F238E27FC236}">
                <a16:creationId xmlns:a16="http://schemas.microsoft.com/office/drawing/2014/main" id="{2D0D2A72-0E09-4F06-8EC2-06DBCD667994}"/>
              </a:ext>
            </a:extLst>
          </p:cNvPr>
          <p:cNvSpPr txBox="1"/>
          <p:nvPr/>
        </p:nvSpPr>
        <p:spPr>
          <a:xfrm rot="16200000">
            <a:off x="5468507" y="1124414"/>
            <a:ext cx="729429" cy="289631"/>
          </a:xfrm>
          <a:prstGeom prst="rect">
            <a:avLst/>
          </a:prstGeom>
          <a:noFill/>
        </p:spPr>
        <p:txBody>
          <a:bodyPr wrap="square" rtlCol="0">
            <a:spAutoFit/>
          </a:bodyPr>
          <a:lstStyle/>
          <a:p>
            <a:r>
              <a:rPr lang="en-US" sz="1282" dirty="0"/>
              <a:t>Local</a:t>
            </a:r>
          </a:p>
        </p:txBody>
      </p:sp>
      <p:sp>
        <p:nvSpPr>
          <p:cNvPr id="37" name="CuadroTexto 36">
            <a:extLst>
              <a:ext uri="{FF2B5EF4-FFF2-40B4-BE49-F238E27FC236}">
                <a16:creationId xmlns:a16="http://schemas.microsoft.com/office/drawing/2014/main" id="{44F7BFC7-79CB-4CD4-9E88-253C657377B0}"/>
              </a:ext>
            </a:extLst>
          </p:cNvPr>
          <p:cNvSpPr txBox="1"/>
          <p:nvPr/>
        </p:nvSpPr>
        <p:spPr>
          <a:xfrm rot="16200000">
            <a:off x="5523176" y="2013299"/>
            <a:ext cx="602348" cy="289631"/>
          </a:xfrm>
          <a:prstGeom prst="rect">
            <a:avLst/>
          </a:prstGeom>
          <a:noFill/>
        </p:spPr>
        <p:txBody>
          <a:bodyPr wrap="square" rtlCol="0">
            <a:spAutoFit/>
          </a:bodyPr>
          <a:lstStyle/>
          <a:p>
            <a:r>
              <a:rPr lang="en-US" sz="1282" dirty="0"/>
              <a:t>Local</a:t>
            </a:r>
          </a:p>
        </p:txBody>
      </p:sp>
      <p:sp>
        <p:nvSpPr>
          <p:cNvPr id="38" name="CuadroTexto 37">
            <a:extLst>
              <a:ext uri="{FF2B5EF4-FFF2-40B4-BE49-F238E27FC236}">
                <a16:creationId xmlns:a16="http://schemas.microsoft.com/office/drawing/2014/main" id="{6D74AEB7-3FDC-4CA1-90D4-B939D8B92C13}"/>
              </a:ext>
            </a:extLst>
          </p:cNvPr>
          <p:cNvSpPr txBox="1"/>
          <p:nvPr/>
        </p:nvSpPr>
        <p:spPr>
          <a:xfrm rot="16200000">
            <a:off x="5302907" y="3008021"/>
            <a:ext cx="1061553" cy="289631"/>
          </a:xfrm>
          <a:prstGeom prst="rect">
            <a:avLst/>
          </a:prstGeom>
          <a:noFill/>
        </p:spPr>
        <p:txBody>
          <a:bodyPr wrap="square" rtlCol="0">
            <a:spAutoFit/>
          </a:bodyPr>
          <a:lstStyle/>
          <a:p>
            <a:r>
              <a:rPr lang="en-US" sz="1282" dirty="0" err="1"/>
              <a:t>Exportación</a:t>
            </a:r>
            <a:endParaRPr lang="en-US" sz="1282" dirty="0"/>
          </a:p>
        </p:txBody>
      </p:sp>
      <p:cxnSp>
        <p:nvCxnSpPr>
          <p:cNvPr id="44" name="Conector recto 11">
            <a:extLst>
              <a:ext uri="{FF2B5EF4-FFF2-40B4-BE49-F238E27FC236}">
                <a16:creationId xmlns:a16="http://schemas.microsoft.com/office/drawing/2014/main" id="{8F335576-DD62-42C6-B3B8-648951693787}"/>
              </a:ext>
            </a:extLst>
          </p:cNvPr>
          <p:cNvCxnSpPr>
            <a:cxnSpLocks/>
          </p:cNvCxnSpPr>
          <p:nvPr/>
        </p:nvCxnSpPr>
        <p:spPr>
          <a:xfrm>
            <a:off x="5742061" y="4270593"/>
            <a:ext cx="0" cy="186657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46" name="CuadroTexto 9">
            <a:extLst>
              <a:ext uri="{FF2B5EF4-FFF2-40B4-BE49-F238E27FC236}">
                <a16:creationId xmlns:a16="http://schemas.microsoft.com/office/drawing/2014/main" id="{F0B781BE-5315-4B4A-8741-BC20F924282A}"/>
              </a:ext>
            </a:extLst>
          </p:cNvPr>
          <p:cNvSpPr txBox="1"/>
          <p:nvPr/>
        </p:nvSpPr>
        <p:spPr>
          <a:xfrm>
            <a:off x="2974047" y="4349579"/>
            <a:ext cx="2662036" cy="1670457"/>
          </a:xfrm>
          <a:prstGeom prst="rect">
            <a:avLst/>
          </a:prstGeom>
          <a:noFill/>
        </p:spPr>
        <p:txBody>
          <a:bodyPr wrap="square" rtlCol="0">
            <a:spAutoFit/>
          </a:bodyPr>
          <a:lstStyle/>
          <a:p>
            <a:r>
              <a:rPr lang="en-US" sz="1465" b="1" dirty="0" err="1"/>
              <a:t>Proyectos</a:t>
            </a:r>
            <a:r>
              <a:rPr lang="en-US" sz="1465" b="1" dirty="0"/>
              <a:t> de gran </a:t>
            </a:r>
            <a:r>
              <a:rPr lang="en-US" sz="1465" b="1" dirty="0" err="1"/>
              <a:t>escala</a:t>
            </a:r>
            <a:r>
              <a:rPr lang="en-US" sz="1465" b="1" dirty="0"/>
              <a:t> con bajo </a:t>
            </a:r>
            <a:r>
              <a:rPr lang="en-US" sz="1465" b="1" dirty="0" err="1"/>
              <a:t>costo</a:t>
            </a:r>
            <a:r>
              <a:rPr lang="en-US" sz="1465" b="1" dirty="0"/>
              <a:t> de </a:t>
            </a:r>
            <a:r>
              <a:rPr lang="en-US" sz="1465" b="1" dirty="0" err="1"/>
              <a:t>producción</a:t>
            </a:r>
            <a:r>
              <a:rPr lang="en-US" sz="1465" b="1" dirty="0"/>
              <a:t> de H2 </a:t>
            </a:r>
            <a:r>
              <a:rPr lang="en-US" sz="1465" b="1" dirty="0" err="1"/>
              <a:t>verde</a:t>
            </a:r>
            <a:r>
              <a:rPr lang="en-US" sz="1465" b="1" dirty="0"/>
              <a:t>.</a:t>
            </a:r>
          </a:p>
          <a:p>
            <a:r>
              <a:rPr lang="en-US" sz="1465" b="1" dirty="0" err="1"/>
              <a:t>Foco</a:t>
            </a:r>
            <a:r>
              <a:rPr lang="en-US" sz="1465" b="1" dirty="0"/>
              <a:t> </a:t>
            </a:r>
            <a:r>
              <a:rPr lang="en-US" sz="1465" b="1" dirty="0" err="1"/>
              <a:t>en</a:t>
            </a:r>
            <a:r>
              <a:rPr lang="en-US" sz="1465" b="1" dirty="0"/>
              <a:t> </a:t>
            </a:r>
            <a:r>
              <a:rPr lang="en-US" sz="1465" b="1" dirty="0" err="1"/>
              <a:t>conectar</a:t>
            </a:r>
            <a:r>
              <a:rPr lang="en-US" sz="1465" b="1" dirty="0"/>
              <a:t> la </a:t>
            </a:r>
            <a:r>
              <a:rPr lang="en-US" sz="1465" b="1" dirty="0" err="1"/>
              <a:t>oferta</a:t>
            </a:r>
            <a:r>
              <a:rPr lang="en-US" sz="1465" b="1" dirty="0"/>
              <a:t> y la </a:t>
            </a:r>
            <a:r>
              <a:rPr lang="en-US" sz="1465" b="1" dirty="0" err="1"/>
              <a:t>demanda</a:t>
            </a:r>
            <a:r>
              <a:rPr lang="en-US" sz="1465" b="1" dirty="0"/>
              <a:t> global.</a:t>
            </a:r>
          </a:p>
          <a:p>
            <a:r>
              <a:rPr lang="en-US" sz="1465" dirty="0" err="1"/>
              <a:t>Liderado</a:t>
            </a:r>
            <a:r>
              <a:rPr lang="en-US" sz="1465" dirty="0"/>
              <a:t> por privados o </a:t>
            </a:r>
            <a:r>
              <a:rPr lang="en-US" sz="1465" dirty="0" err="1"/>
              <a:t>grandes</a:t>
            </a:r>
            <a:r>
              <a:rPr lang="en-US" sz="1465" dirty="0"/>
              <a:t> </a:t>
            </a:r>
            <a:r>
              <a:rPr lang="en-US" sz="1465" dirty="0" err="1"/>
              <a:t>inversores</a:t>
            </a:r>
            <a:r>
              <a:rPr lang="en-US" sz="1465" dirty="0"/>
              <a:t> </a:t>
            </a:r>
            <a:r>
              <a:rPr lang="en-US" sz="1465" dirty="0" err="1"/>
              <a:t>soveranos</a:t>
            </a:r>
            <a:endParaRPr lang="en-US" sz="1465" dirty="0"/>
          </a:p>
        </p:txBody>
      </p:sp>
      <p:sp>
        <p:nvSpPr>
          <p:cNvPr id="47" name="CuadroTexto 46">
            <a:extLst>
              <a:ext uri="{FF2B5EF4-FFF2-40B4-BE49-F238E27FC236}">
                <a16:creationId xmlns:a16="http://schemas.microsoft.com/office/drawing/2014/main" id="{BADC9EBD-F261-4562-92A3-464848C81DD1}"/>
              </a:ext>
            </a:extLst>
          </p:cNvPr>
          <p:cNvSpPr txBox="1"/>
          <p:nvPr/>
        </p:nvSpPr>
        <p:spPr>
          <a:xfrm>
            <a:off x="1378241" y="4279480"/>
            <a:ext cx="951286" cy="345929"/>
          </a:xfrm>
          <a:prstGeom prst="rect">
            <a:avLst/>
          </a:prstGeom>
          <a:noFill/>
        </p:spPr>
        <p:txBody>
          <a:bodyPr wrap="none" rtlCol="0">
            <a:spAutoFit/>
          </a:bodyPr>
          <a:lstStyle/>
          <a:p>
            <a:r>
              <a:rPr lang="en-US" sz="1648" b="1" u="sng" dirty="0"/>
              <a:t>Offshore</a:t>
            </a:r>
          </a:p>
        </p:txBody>
      </p:sp>
      <p:sp>
        <p:nvSpPr>
          <p:cNvPr id="48" name="CuadroTexto 47">
            <a:extLst>
              <a:ext uri="{FF2B5EF4-FFF2-40B4-BE49-F238E27FC236}">
                <a16:creationId xmlns:a16="http://schemas.microsoft.com/office/drawing/2014/main" id="{69A6E2D3-17B8-4156-B246-2173CE2984EF}"/>
              </a:ext>
            </a:extLst>
          </p:cNvPr>
          <p:cNvSpPr txBox="1"/>
          <p:nvPr/>
        </p:nvSpPr>
        <p:spPr>
          <a:xfrm rot="16200000">
            <a:off x="1810206" y="4806461"/>
            <a:ext cx="1940060" cy="345929"/>
          </a:xfrm>
          <a:prstGeom prst="rect">
            <a:avLst/>
          </a:prstGeom>
          <a:noFill/>
        </p:spPr>
        <p:txBody>
          <a:bodyPr wrap="square" rtlCol="0">
            <a:spAutoFit/>
          </a:bodyPr>
          <a:lstStyle/>
          <a:p>
            <a:r>
              <a:rPr lang="en-US" sz="1648" dirty="0" err="1"/>
              <a:t>Escala</a:t>
            </a:r>
            <a:r>
              <a:rPr lang="en-US" sz="1648" dirty="0"/>
              <a:t> </a:t>
            </a:r>
            <a:r>
              <a:rPr lang="en-US" sz="1648" dirty="0" err="1"/>
              <a:t>Comercial</a:t>
            </a:r>
            <a:endParaRPr lang="en-US" sz="1648" dirty="0"/>
          </a:p>
        </p:txBody>
      </p:sp>
      <p:sp>
        <p:nvSpPr>
          <p:cNvPr id="49" name="CuadroTexto 48">
            <a:extLst>
              <a:ext uri="{FF2B5EF4-FFF2-40B4-BE49-F238E27FC236}">
                <a16:creationId xmlns:a16="http://schemas.microsoft.com/office/drawing/2014/main" id="{854F2531-642C-42C5-96BF-E113C54CBB31}"/>
              </a:ext>
            </a:extLst>
          </p:cNvPr>
          <p:cNvSpPr txBox="1"/>
          <p:nvPr/>
        </p:nvSpPr>
        <p:spPr>
          <a:xfrm rot="16200000">
            <a:off x="5350919" y="4873681"/>
            <a:ext cx="1071402" cy="289631"/>
          </a:xfrm>
          <a:prstGeom prst="rect">
            <a:avLst/>
          </a:prstGeom>
          <a:noFill/>
        </p:spPr>
        <p:txBody>
          <a:bodyPr wrap="square" rtlCol="0">
            <a:spAutoFit/>
          </a:bodyPr>
          <a:lstStyle/>
          <a:p>
            <a:r>
              <a:rPr lang="en-US" sz="1282" dirty="0" err="1"/>
              <a:t>Exportación</a:t>
            </a:r>
            <a:endParaRPr lang="en-US" sz="1282" dirty="0"/>
          </a:p>
        </p:txBody>
      </p:sp>
      <p:sp>
        <p:nvSpPr>
          <p:cNvPr id="51" name="CuadroTexto 9">
            <a:extLst>
              <a:ext uri="{FF2B5EF4-FFF2-40B4-BE49-F238E27FC236}">
                <a16:creationId xmlns:a16="http://schemas.microsoft.com/office/drawing/2014/main" id="{CB1B4F66-6365-45D7-8060-D6D6FA246B88}"/>
              </a:ext>
            </a:extLst>
          </p:cNvPr>
          <p:cNvSpPr txBox="1"/>
          <p:nvPr/>
        </p:nvSpPr>
        <p:spPr>
          <a:xfrm>
            <a:off x="5981771" y="4499737"/>
            <a:ext cx="2340683" cy="1276375"/>
          </a:xfrm>
          <a:prstGeom prst="rect">
            <a:avLst/>
          </a:prstGeom>
          <a:noFill/>
        </p:spPr>
        <p:txBody>
          <a:bodyPr wrap="square" rtlCol="0">
            <a:spAutoFit/>
          </a:bodyPr>
          <a:lstStyle/>
          <a:p>
            <a:r>
              <a:rPr lang="es-ES" sz="1099" dirty="0"/>
              <a:t>Conocimiento y experiencia en offshore (contratos petroleros y </a:t>
            </a:r>
            <a:r>
              <a:rPr lang="es-ES" sz="1099" dirty="0" err="1"/>
              <a:t>multiclientes</a:t>
            </a:r>
            <a:r>
              <a:rPr lang="es-ES" sz="1099" dirty="0"/>
              <a:t> E&amp;P, operaciones, HSE, datos </a:t>
            </a:r>
            <a:r>
              <a:rPr lang="es-ES" sz="1099" dirty="0" err="1"/>
              <a:t>metoceánicos</a:t>
            </a:r>
            <a:r>
              <a:rPr lang="es-ES" sz="1099" dirty="0"/>
              <a:t>, información geotécnica). </a:t>
            </a:r>
          </a:p>
          <a:p>
            <a:r>
              <a:rPr lang="es-ES" sz="1099" dirty="0"/>
              <a:t>Coordinación con actores relevantes (ANP, DNA, DINARA, DINAMA, </a:t>
            </a:r>
            <a:r>
              <a:rPr lang="es-ES" sz="1099" dirty="0" err="1"/>
              <a:t>ONGs</a:t>
            </a:r>
            <a:r>
              <a:rPr lang="es-ES" sz="1099" dirty="0"/>
              <a:t>)</a:t>
            </a:r>
          </a:p>
        </p:txBody>
      </p:sp>
      <p:pic>
        <p:nvPicPr>
          <p:cNvPr id="52" name="Imagen 51">
            <a:extLst>
              <a:ext uri="{FF2B5EF4-FFF2-40B4-BE49-F238E27FC236}">
                <a16:creationId xmlns:a16="http://schemas.microsoft.com/office/drawing/2014/main" id="{791EB1D2-3B4E-4BAA-96C4-444FDD7D78A0}"/>
              </a:ext>
            </a:extLst>
          </p:cNvPr>
          <p:cNvPicPr>
            <a:picLocks noChangeAspect="1"/>
          </p:cNvPicPr>
          <p:nvPr/>
        </p:nvPicPr>
        <p:blipFill>
          <a:blip r:embed="rId9"/>
          <a:stretch>
            <a:fillRect/>
          </a:stretch>
        </p:blipFill>
        <p:spPr>
          <a:xfrm>
            <a:off x="890915" y="2662280"/>
            <a:ext cx="554935" cy="203976"/>
          </a:xfrm>
          <a:prstGeom prst="rect">
            <a:avLst/>
          </a:prstGeom>
        </p:spPr>
      </p:pic>
      <p:pic>
        <p:nvPicPr>
          <p:cNvPr id="55" name="Imagen 54">
            <a:extLst>
              <a:ext uri="{FF2B5EF4-FFF2-40B4-BE49-F238E27FC236}">
                <a16:creationId xmlns:a16="http://schemas.microsoft.com/office/drawing/2014/main" id="{8EE16426-EB52-40F7-A77D-549E0DA9BFD2}"/>
              </a:ext>
            </a:extLst>
          </p:cNvPr>
          <p:cNvPicPr>
            <a:picLocks noChangeAspect="1"/>
          </p:cNvPicPr>
          <p:nvPr/>
        </p:nvPicPr>
        <p:blipFill rotWithShape="1">
          <a:blip r:embed="rId10"/>
          <a:srcRect t="27846" b="28393"/>
          <a:stretch/>
        </p:blipFill>
        <p:spPr>
          <a:xfrm>
            <a:off x="7540655" y="2056912"/>
            <a:ext cx="703139" cy="307699"/>
          </a:xfrm>
          <a:prstGeom prst="rect">
            <a:avLst/>
          </a:prstGeom>
          <a:ln>
            <a:solidFill>
              <a:schemeClr val="tx1"/>
            </a:solidFill>
          </a:ln>
        </p:spPr>
      </p:pic>
      <p:sp>
        <p:nvSpPr>
          <p:cNvPr id="57" name="CuadroTexto 56">
            <a:extLst>
              <a:ext uri="{FF2B5EF4-FFF2-40B4-BE49-F238E27FC236}">
                <a16:creationId xmlns:a16="http://schemas.microsoft.com/office/drawing/2014/main" id="{C4AE8FC4-7783-485F-BE67-C67D5C2D4A2F}"/>
              </a:ext>
            </a:extLst>
          </p:cNvPr>
          <p:cNvSpPr txBox="1"/>
          <p:nvPr/>
        </p:nvSpPr>
        <p:spPr>
          <a:xfrm>
            <a:off x="1618582" y="16630"/>
            <a:ext cx="10930518" cy="469260"/>
          </a:xfrm>
          <a:prstGeom prst="rect">
            <a:avLst/>
          </a:prstGeom>
          <a:noFill/>
        </p:spPr>
        <p:txBody>
          <a:bodyPr vert="horz" wrap="square" lIns="83722" tIns="41861" rIns="83722" bIns="41861" rtlCol="0" anchor="ctr">
            <a:spAutoFit/>
          </a:bodyPr>
          <a:lstStyle>
            <a:lvl1pPr>
              <a:lnSpc>
                <a:spcPts val="3000"/>
              </a:lnSpc>
              <a:spcBef>
                <a:spcPts val="1000"/>
              </a:spcBef>
              <a:buFont typeface="Arial" panose="020B0604020202020204" pitchFamily="34" charset="0"/>
              <a:buNone/>
              <a:defRPr sz="2800">
                <a:solidFill>
                  <a:schemeClr val="accent1">
                    <a:lumMod val="75000"/>
                  </a:schemeClr>
                </a:solidFill>
              </a:defRPr>
            </a:lvl1pPr>
          </a:lstStyle>
          <a:p>
            <a:r>
              <a:rPr lang="en-US" sz="2564" b="1" dirty="0"/>
              <a:t> </a:t>
            </a:r>
            <a:r>
              <a:rPr lang="en-US" sz="2564" b="1" dirty="0" err="1"/>
              <a:t>Programa</a:t>
            </a:r>
            <a:r>
              <a:rPr lang="en-US" sz="2564" b="1" dirty="0"/>
              <a:t> H</a:t>
            </a:r>
            <a:r>
              <a:rPr lang="en-US" sz="2564" b="1" baseline="-25000" dirty="0"/>
              <a:t>2</a:t>
            </a:r>
            <a:r>
              <a:rPr lang="en-US" sz="2564" b="1" dirty="0"/>
              <a:t>U: </a:t>
            </a:r>
            <a:r>
              <a:rPr lang="en-US" sz="2564" b="1" dirty="0" err="1"/>
              <a:t>Inversión</a:t>
            </a:r>
            <a:r>
              <a:rPr lang="en-US" sz="2564" b="1" dirty="0"/>
              <a:t> </a:t>
            </a:r>
            <a:r>
              <a:rPr lang="en-US" sz="2564" b="1" dirty="0" err="1"/>
              <a:t>Privada</a:t>
            </a:r>
            <a:r>
              <a:rPr lang="en-US" sz="2564" b="1" dirty="0"/>
              <a:t> con </a:t>
            </a:r>
            <a:r>
              <a:rPr lang="en-US" sz="2564" b="1" dirty="0" err="1"/>
              <a:t>Incentivos</a:t>
            </a:r>
            <a:r>
              <a:rPr lang="en-US" sz="2564" b="1" dirty="0"/>
              <a:t> del Estado</a:t>
            </a:r>
            <a:endParaRPr lang="en-US" sz="2564" dirty="0"/>
          </a:p>
        </p:txBody>
      </p:sp>
      <p:pic>
        <p:nvPicPr>
          <p:cNvPr id="9" name="Gráfico 8">
            <a:extLst>
              <a:ext uri="{FF2B5EF4-FFF2-40B4-BE49-F238E27FC236}">
                <a16:creationId xmlns:a16="http://schemas.microsoft.com/office/drawing/2014/main" id="{6BC5EF38-8E27-4C0A-BFBD-8660D4C3FB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65876" y="1144807"/>
            <a:ext cx="698137" cy="158982"/>
          </a:xfrm>
          <a:prstGeom prst="rect">
            <a:avLst/>
          </a:prstGeom>
        </p:spPr>
      </p:pic>
      <p:pic>
        <p:nvPicPr>
          <p:cNvPr id="59" name="Gráfico 58">
            <a:extLst>
              <a:ext uri="{FF2B5EF4-FFF2-40B4-BE49-F238E27FC236}">
                <a16:creationId xmlns:a16="http://schemas.microsoft.com/office/drawing/2014/main" id="{CBFB4470-9562-4ADE-9377-FADAFEA044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65876" y="5807502"/>
            <a:ext cx="698137" cy="158982"/>
          </a:xfrm>
          <a:prstGeom prst="rect">
            <a:avLst/>
          </a:prstGeom>
        </p:spPr>
      </p:pic>
      <p:sp>
        <p:nvSpPr>
          <p:cNvPr id="61" name="Flecha derecha 35">
            <a:extLst>
              <a:ext uri="{FF2B5EF4-FFF2-40B4-BE49-F238E27FC236}">
                <a16:creationId xmlns:a16="http://schemas.microsoft.com/office/drawing/2014/main" id="{F078DC90-5E5F-4189-8578-A5AF4F07B4DF}"/>
              </a:ext>
            </a:extLst>
          </p:cNvPr>
          <p:cNvSpPr/>
          <p:nvPr/>
        </p:nvSpPr>
        <p:spPr>
          <a:xfrm>
            <a:off x="8457440" y="1998744"/>
            <a:ext cx="877234" cy="28755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8" dirty="0"/>
              <a:t> </a:t>
            </a:r>
          </a:p>
        </p:txBody>
      </p:sp>
      <p:sp>
        <p:nvSpPr>
          <p:cNvPr id="62" name="Flecha derecha 35">
            <a:extLst>
              <a:ext uri="{FF2B5EF4-FFF2-40B4-BE49-F238E27FC236}">
                <a16:creationId xmlns:a16="http://schemas.microsoft.com/office/drawing/2014/main" id="{E5F4343A-C403-4F94-BB78-BF7729CD1EBB}"/>
              </a:ext>
            </a:extLst>
          </p:cNvPr>
          <p:cNvSpPr/>
          <p:nvPr/>
        </p:nvSpPr>
        <p:spPr>
          <a:xfrm>
            <a:off x="8457440" y="3131998"/>
            <a:ext cx="877234" cy="28755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8" dirty="0"/>
              <a:t> </a:t>
            </a:r>
          </a:p>
        </p:txBody>
      </p:sp>
      <p:sp>
        <p:nvSpPr>
          <p:cNvPr id="63" name="Flecha derecha 35">
            <a:extLst>
              <a:ext uri="{FF2B5EF4-FFF2-40B4-BE49-F238E27FC236}">
                <a16:creationId xmlns:a16="http://schemas.microsoft.com/office/drawing/2014/main" id="{01026B8F-9882-4892-B644-F21C383893CC}"/>
              </a:ext>
            </a:extLst>
          </p:cNvPr>
          <p:cNvSpPr/>
          <p:nvPr/>
        </p:nvSpPr>
        <p:spPr>
          <a:xfrm>
            <a:off x="8428434" y="4259709"/>
            <a:ext cx="877234" cy="28755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48" dirty="0"/>
              <a:t> </a:t>
            </a:r>
          </a:p>
        </p:txBody>
      </p:sp>
      <p:sp>
        <p:nvSpPr>
          <p:cNvPr id="2" name="Rectángulo 1">
            <a:extLst>
              <a:ext uri="{FF2B5EF4-FFF2-40B4-BE49-F238E27FC236}">
                <a16:creationId xmlns:a16="http://schemas.microsoft.com/office/drawing/2014/main" id="{0C046269-AD75-4BCE-B447-C05FDA4901E5}"/>
              </a:ext>
            </a:extLst>
          </p:cNvPr>
          <p:cNvSpPr/>
          <p:nvPr/>
        </p:nvSpPr>
        <p:spPr>
          <a:xfrm>
            <a:off x="2948380" y="719990"/>
            <a:ext cx="5389935" cy="1168523"/>
          </a:xfrm>
          <a:prstGeom prst="rect">
            <a:avLst/>
          </a:prstGeom>
          <a:noFill/>
          <a:ln w="3175">
            <a:solidFill>
              <a:schemeClr val="accent6"/>
            </a:solidFill>
            <a:prstDash val="solid"/>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1648"/>
          </a:p>
        </p:txBody>
      </p:sp>
      <p:sp>
        <p:nvSpPr>
          <p:cNvPr id="3" name="CuadroTexto 2">
            <a:extLst>
              <a:ext uri="{FF2B5EF4-FFF2-40B4-BE49-F238E27FC236}">
                <a16:creationId xmlns:a16="http://schemas.microsoft.com/office/drawing/2014/main" id="{C8D162AC-0080-47AD-9B6C-ED1CCEEB67A0}"/>
              </a:ext>
            </a:extLst>
          </p:cNvPr>
          <p:cNvSpPr txBox="1"/>
          <p:nvPr/>
        </p:nvSpPr>
        <p:spPr>
          <a:xfrm>
            <a:off x="7238408" y="651999"/>
            <a:ext cx="1153075" cy="345929"/>
          </a:xfrm>
          <a:prstGeom prst="rect">
            <a:avLst/>
          </a:prstGeom>
          <a:noFill/>
        </p:spPr>
        <p:txBody>
          <a:bodyPr wrap="square" rtlCol="0">
            <a:spAutoFit/>
          </a:bodyPr>
          <a:lstStyle/>
          <a:p>
            <a:r>
              <a:rPr lang="es-UY" sz="1648" i="1" dirty="0">
                <a:solidFill>
                  <a:schemeClr val="accent6"/>
                </a:solidFill>
              </a:rPr>
              <a:t>en curso</a:t>
            </a:r>
          </a:p>
        </p:txBody>
      </p:sp>
      <p:sp>
        <p:nvSpPr>
          <p:cNvPr id="7" name="CuadroTexto 6">
            <a:extLst>
              <a:ext uri="{FF2B5EF4-FFF2-40B4-BE49-F238E27FC236}">
                <a16:creationId xmlns:a16="http://schemas.microsoft.com/office/drawing/2014/main" id="{BFA1942C-BDFF-4D69-AA47-43DC22F4344D}"/>
              </a:ext>
            </a:extLst>
          </p:cNvPr>
          <p:cNvSpPr txBox="1"/>
          <p:nvPr/>
        </p:nvSpPr>
        <p:spPr>
          <a:xfrm>
            <a:off x="9824048" y="5540416"/>
            <a:ext cx="1269101" cy="366338"/>
          </a:xfrm>
          <a:prstGeom prst="rect">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UY"/>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UY" sz="1282" b="1" dirty="0">
                <a:effectLst>
                  <a:outerShdw blurRad="38100" dist="38100" dir="2700000" algn="tl">
                    <a:srgbClr val="000000">
                      <a:alpha val="43137"/>
                    </a:srgbClr>
                  </a:outerShdw>
                </a:effectLst>
              </a:rPr>
              <a:t>Demanda</a:t>
            </a:r>
          </a:p>
        </p:txBody>
      </p:sp>
      <p:pic>
        <p:nvPicPr>
          <p:cNvPr id="53" name="Gráfico 52">
            <a:extLst>
              <a:ext uri="{FF2B5EF4-FFF2-40B4-BE49-F238E27FC236}">
                <a16:creationId xmlns:a16="http://schemas.microsoft.com/office/drawing/2014/main" id="{07CB3AA1-1C3F-42B6-991A-326FB0D537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3251" y="3683615"/>
            <a:ext cx="698137" cy="158982"/>
          </a:xfrm>
          <a:prstGeom prst="rect">
            <a:avLst/>
          </a:prstGeom>
        </p:spPr>
      </p:pic>
      <p:sp>
        <p:nvSpPr>
          <p:cNvPr id="54" name="Rectángulo 53">
            <a:extLst>
              <a:ext uri="{FF2B5EF4-FFF2-40B4-BE49-F238E27FC236}">
                <a16:creationId xmlns:a16="http://schemas.microsoft.com/office/drawing/2014/main" id="{CEC4E055-944A-4A06-B4A7-981E87B4194A}"/>
              </a:ext>
            </a:extLst>
          </p:cNvPr>
          <p:cNvSpPr/>
          <p:nvPr/>
        </p:nvSpPr>
        <p:spPr>
          <a:xfrm>
            <a:off x="2948380" y="4282564"/>
            <a:ext cx="5389935" cy="1854607"/>
          </a:xfrm>
          <a:prstGeom prst="rect">
            <a:avLst/>
          </a:prstGeom>
          <a:noFill/>
          <a:ln w="3175">
            <a:solidFill>
              <a:schemeClr val="accent1">
                <a:lumMod val="60000"/>
                <a:lumOff val="40000"/>
              </a:schemeClr>
            </a:solidFill>
            <a:prstDash val="solid"/>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1648"/>
          </a:p>
        </p:txBody>
      </p:sp>
      <p:sp>
        <p:nvSpPr>
          <p:cNvPr id="60" name="CuadroTexto 59">
            <a:extLst>
              <a:ext uri="{FF2B5EF4-FFF2-40B4-BE49-F238E27FC236}">
                <a16:creationId xmlns:a16="http://schemas.microsoft.com/office/drawing/2014/main" id="{649E2B33-5619-485F-98CA-1F7C17B21E7F}"/>
              </a:ext>
            </a:extLst>
          </p:cNvPr>
          <p:cNvSpPr txBox="1"/>
          <p:nvPr/>
        </p:nvSpPr>
        <p:spPr>
          <a:xfrm>
            <a:off x="7238408" y="4212269"/>
            <a:ext cx="1153075" cy="345929"/>
          </a:xfrm>
          <a:prstGeom prst="rect">
            <a:avLst/>
          </a:prstGeom>
          <a:noFill/>
        </p:spPr>
        <p:txBody>
          <a:bodyPr wrap="square" rtlCol="0">
            <a:spAutoFit/>
          </a:bodyPr>
          <a:lstStyle/>
          <a:p>
            <a:r>
              <a:rPr lang="es-UY" sz="1648" i="1" dirty="0">
                <a:solidFill>
                  <a:schemeClr val="accent5"/>
                </a:solidFill>
              </a:rPr>
              <a:t>en curso</a:t>
            </a:r>
          </a:p>
        </p:txBody>
      </p:sp>
      <p:sp>
        <p:nvSpPr>
          <p:cNvPr id="35" name="Abrir llave 34">
            <a:extLst>
              <a:ext uri="{FF2B5EF4-FFF2-40B4-BE49-F238E27FC236}">
                <a16:creationId xmlns:a16="http://schemas.microsoft.com/office/drawing/2014/main" id="{CA75A985-F8A5-42D7-974E-3D5149680F6A}"/>
              </a:ext>
            </a:extLst>
          </p:cNvPr>
          <p:cNvSpPr/>
          <p:nvPr/>
        </p:nvSpPr>
        <p:spPr>
          <a:xfrm>
            <a:off x="2312922" y="710465"/>
            <a:ext cx="328450" cy="3215782"/>
          </a:xfrm>
          <a:prstGeom prst="leftBrace">
            <a:avLst>
              <a:gd name="adj1" fmla="val 8333"/>
              <a:gd name="adj2" fmla="val 209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sp>
        <p:nvSpPr>
          <p:cNvPr id="68" name="Abrir llave 67">
            <a:extLst>
              <a:ext uri="{FF2B5EF4-FFF2-40B4-BE49-F238E27FC236}">
                <a16:creationId xmlns:a16="http://schemas.microsoft.com/office/drawing/2014/main" id="{F66BBE76-4F18-4AB5-B60A-752400D67AAB}"/>
              </a:ext>
            </a:extLst>
          </p:cNvPr>
          <p:cNvSpPr/>
          <p:nvPr/>
        </p:nvSpPr>
        <p:spPr>
          <a:xfrm>
            <a:off x="2312922" y="4287865"/>
            <a:ext cx="334215" cy="1849305"/>
          </a:xfrm>
          <a:prstGeom prst="leftBrace">
            <a:avLst>
              <a:gd name="adj1" fmla="val 8333"/>
              <a:gd name="adj2" fmla="val 1201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grpSp>
        <p:nvGrpSpPr>
          <p:cNvPr id="69" name="Grupo 68">
            <a:extLst>
              <a:ext uri="{FF2B5EF4-FFF2-40B4-BE49-F238E27FC236}">
                <a16:creationId xmlns:a16="http://schemas.microsoft.com/office/drawing/2014/main" id="{04EE902E-6635-4091-86EA-BD6E5CC7B8B3}"/>
              </a:ext>
            </a:extLst>
          </p:cNvPr>
          <p:cNvGrpSpPr/>
          <p:nvPr/>
        </p:nvGrpSpPr>
        <p:grpSpPr>
          <a:xfrm>
            <a:off x="246555" y="4826188"/>
            <a:ext cx="2122838" cy="528884"/>
            <a:chOff x="59559" y="3459126"/>
            <a:chExt cx="2454055" cy="528884"/>
          </a:xfrm>
        </p:grpSpPr>
        <p:sp>
          <p:nvSpPr>
            <p:cNvPr id="70" name="Flecha derecha 27">
              <a:extLst>
                <a:ext uri="{FF2B5EF4-FFF2-40B4-BE49-F238E27FC236}">
                  <a16:creationId xmlns:a16="http://schemas.microsoft.com/office/drawing/2014/main" id="{35250107-7949-496B-854E-45891D1898FF}"/>
                </a:ext>
              </a:extLst>
            </p:cNvPr>
            <p:cNvSpPr/>
            <p:nvPr/>
          </p:nvSpPr>
          <p:spPr>
            <a:xfrm>
              <a:off x="103651" y="3459126"/>
              <a:ext cx="2409963" cy="528884"/>
            </a:xfrm>
            <a:prstGeom prst="rightArrow">
              <a:avLst/>
            </a:prstGeom>
            <a:solidFill>
              <a:srgbClr val="0070C0"/>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8"/>
            </a:p>
          </p:txBody>
        </p:sp>
        <p:sp>
          <p:nvSpPr>
            <p:cNvPr id="71" name="CuadroTexto 28">
              <a:extLst>
                <a:ext uri="{FF2B5EF4-FFF2-40B4-BE49-F238E27FC236}">
                  <a16:creationId xmlns:a16="http://schemas.microsoft.com/office/drawing/2014/main" id="{FCAD58A6-316D-4670-9397-6222C84AD851}"/>
                </a:ext>
              </a:extLst>
            </p:cNvPr>
            <p:cNvSpPr txBox="1"/>
            <p:nvPr/>
          </p:nvSpPr>
          <p:spPr>
            <a:xfrm>
              <a:off x="59559" y="3571492"/>
              <a:ext cx="2383691" cy="289631"/>
            </a:xfrm>
            <a:prstGeom prst="rect">
              <a:avLst/>
            </a:prstGeom>
            <a:noFill/>
            <a:ln>
              <a:noFill/>
            </a:ln>
          </p:spPr>
          <p:txBody>
            <a:bodyPr wrap="square" rtlCol="0">
              <a:spAutoFit/>
            </a:bodyPr>
            <a:lstStyle/>
            <a:p>
              <a:r>
                <a:rPr lang="en-US" sz="1282" b="1" dirty="0" err="1">
                  <a:solidFill>
                    <a:schemeClr val="bg1">
                      <a:lumMod val="95000"/>
                    </a:schemeClr>
                  </a:solidFill>
                  <a:effectLst>
                    <a:outerShdw blurRad="38100" dist="38100" dir="2700000" algn="tl">
                      <a:srgbClr val="000000">
                        <a:alpha val="43137"/>
                      </a:srgbClr>
                    </a:outerShdw>
                  </a:effectLst>
                </a:rPr>
                <a:t>Suministro</a:t>
              </a:r>
              <a:r>
                <a:rPr lang="en-US" sz="1282" b="1" dirty="0">
                  <a:solidFill>
                    <a:schemeClr val="bg1">
                      <a:lumMod val="95000"/>
                    </a:schemeClr>
                  </a:solidFill>
                  <a:effectLst>
                    <a:outerShdw blurRad="38100" dist="38100" dir="2700000" algn="tl">
                      <a:srgbClr val="000000">
                        <a:alpha val="43137"/>
                      </a:srgbClr>
                    </a:outerShdw>
                  </a:effectLst>
                </a:rPr>
                <a:t> </a:t>
              </a:r>
              <a:r>
                <a:rPr lang="en-US" sz="1282" b="1" dirty="0" err="1">
                  <a:solidFill>
                    <a:schemeClr val="bg1">
                      <a:lumMod val="95000"/>
                    </a:schemeClr>
                  </a:solidFill>
                  <a:effectLst>
                    <a:outerShdw blurRad="38100" dist="38100" dir="2700000" algn="tl">
                      <a:srgbClr val="000000">
                        <a:alpha val="43137"/>
                      </a:srgbClr>
                    </a:outerShdw>
                  </a:effectLst>
                </a:rPr>
                <a:t>Energía</a:t>
              </a:r>
              <a:r>
                <a:rPr lang="en-US" sz="1282" b="1" dirty="0">
                  <a:solidFill>
                    <a:schemeClr val="bg1">
                      <a:lumMod val="95000"/>
                    </a:schemeClr>
                  </a:solidFill>
                  <a:effectLst>
                    <a:outerShdw blurRad="38100" dist="38100" dir="2700000" algn="tl">
                      <a:srgbClr val="000000">
                        <a:alpha val="43137"/>
                      </a:srgbClr>
                    </a:outerShdw>
                  </a:effectLst>
                </a:rPr>
                <a:t> </a:t>
              </a:r>
              <a:r>
                <a:rPr lang="en-US" sz="1282" b="1" dirty="0" err="1">
                  <a:solidFill>
                    <a:schemeClr val="bg1">
                      <a:lumMod val="95000"/>
                    </a:schemeClr>
                  </a:solidFill>
                  <a:effectLst>
                    <a:outerShdw blurRad="38100" dist="38100" dir="2700000" algn="tl">
                      <a:srgbClr val="000000">
                        <a:alpha val="43137"/>
                      </a:srgbClr>
                    </a:outerShdw>
                  </a:effectLst>
                </a:rPr>
                <a:t>Eléctrica</a:t>
              </a:r>
              <a:endParaRPr lang="en-US" sz="1099" b="1" dirty="0">
                <a:solidFill>
                  <a:schemeClr val="bg1">
                    <a:lumMod val="95000"/>
                  </a:schemeClr>
                </a:solidFill>
                <a:effectLst>
                  <a:outerShdw blurRad="38100" dist="38100" dir="2700000" algn="tl">
                    <a:srgbClr val="000000">
                      <a:alpha val="43137"/>
                    </a:srgbClr>
                  </a:outerShdw>
                </a:effectLst>
              </a:endParaRPr>
            </a:p>
          </p:txBody>
        </p:sp>
      </p:grpSp>
      <p:pic>
        <p:nvPicPr>
          <p:cNvPr id="40" name="Imagen 39">
            <a:extLst>
              <a:ext uri="{FF2B5EF4-FFF2-40B4-BE49-F238E27FC236}">
                <a16:creationId xmlns:a16="http://schemas.microsoft.com/office/drawing/2014/main" id="{DA2976E9-5BC7-4085-AA3C-4455ADBF7620}"/>
              </a:ext>
            </a:extLst>
          </p:cNvPr>
          <p:cNvPicPr>
            <a:picLocks noChangeAspect="1"/>
          </p:cNvPicPr>
          <p:nvPr/>
        </p:nvPicPr>
        <p:blipFill>
          <a:blip r:embed="rId13"/>
          <a:stretch>
            <a:fillRect/>
          </a:stretch>
        </p:blipFill>
        <p:spPr>
          <a:xfrm>
            <a:off x="415391" y="965607"/>
            <a:ext cx="984134" cy="987029"/>
          </a:xfrm>
          <a:prstGeom prst="rect">
            <a:avLst/>
          </a:prstGeom>
        </p:spPr>
      </p:pic>
      <p:grpSp>
        <p:nvGrpSpPr>
          <p:cNvPr id="103" name="Grupo 102">
            <a:extLst>
              <a:ext uri="{FF2B5EF4-FFF2-40B4-BE49-F238E27FC236}">
                <a16:creationId xmlns:a16="http://schemas.microsoft.com/office/drawing/2014/main" id="{49397B2A-20F4-40F5-A2F5-821C6F1BAA1C}"/>
              </a:ext>
            </a:extLst>
          </p:cNvPr>
          <p:cNvGrpSpPr/>
          <p:nvPr/>
        </p:nvGrpSpPr>
        <p:grpSpPr>
          <a:xfrm>
            <a:off x="498926" y="3892502"/>
            <a:ext cx="635300" cy="965426"/>
            <a:chOff x="448138" y="4013926"/>
            <a:chExt cx="763904" cy="1160857"/>
          </a:xfrm>
        </p:grpSpPr>
        <p:pic>
          <p:nvPicPr>
            <p:cNvPr id="42" name="Imagen 41" descr="Imagen que contiene reloj&#10;&#10;Descripción generada automáticamente">
              <a:extLst>
                <a:ext uri="{FF2B5EF4-FFF2-40B4-BE49-F238E27FC236}">
                  <a16:creationId xmlns:a16="http://schemas.microsoft.com/office/drawing/2014/main" id="{2A1AD625-03F6-4983-9C86-F96E8C539AC8}"/>
                </a:ext>
              </a:extLst>
            </p:cNvPr>
            <p:cNvPicPr>
              <a:picLocks noChangeAspect="1"/>
            </p:cNvPicPr>
            <p:nvPr/>
          </p:nvPicPr>
          <p:blipFill rotWithShape="1">
            <a:blip r:embed="rId14"/>
            <a:srcRect l="36621" t="1659" r="2086" b="-1659"/>
            <a:stretch/>
          </p:blipFill>
          <p:spPr>
            <a:xfrm>
              <a:off x="448138" y="4013926"/>
              <a:ext cx="763904" cy="1130299"/>
            </a:xfrm>
            <a:prstGeom prst="rect">
              <a:avLst/>
            </a:prstGeom>
          </p:spPr>
        </p:pic>
        <p:sp>
          <p:nvSpPr>
            <p:cNvPr id="86" name="Rectángulo 85">
              <a:extLst>
                <a:ext uri="{FF2B5EF4-FFF2-40B4-BE49-F238E27FC236}">
                  <a16:creationId xmlns:a16="http://schemas.microsoft.com/office/drawing/2014/main" id="{AD52B810-BE33-42C5-BE7B-F3AC1958289B}"/>
                </a:ext>
              </a:extLst>
            </p:cNvPr>
            <p:cNvSpPr/>
            <p:nvPr/>
          </p:nvSpPr>
          <p:spPr>
            <a:xfrm rot="20481009">
              <a:off x="840766" y="4903156"/>
              <a:ext cx="174608" cy="16551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5" name="Rectángulo 94">
              <a:extLst>
                <a:ext uri="{FF2B5EF4-FFF2-40B4-BE49-F238E27FC236}">
                  <a16:creationId xmlns:a16="http://schemas.microsoft.com/office/drawing/2014/main" id="{D1696640-CDFD-4D8B-8743-20880D8A1283}"/>
                </a:ext>
              </a:extLst>
            </p:cNvPr>
            <p:cNvSpPr/>
            <p:nvPr/>
          </p:nvSpPr>
          <p:spPr>
            <a:xfrm rot="5185016">
              <a:off x="812157" y="4931317"/>
              <a:ext cx="174608" cy="16551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sp>
          <p:nvSpPr>
            <p:cNvPr id="94" name="Rectángulo 93">
              <a:extLst>
                <a:ext uri="{FF2B5EF4-FFF2-40B4-BE49-F238E27FC236}">
                  <a16:creationId xmlns:a16="http://schemas.microsoft.com/office/drawing/2014/main" id="{552884E0-776A-4B34-9202-3C5D5AD820F7}"/>
                </a:ext>
              </a:extLst>
            </p:cNvPr>
            <p:cNvSpPr/>
            <p:nvPr/>
          </p:nvSpPr>
          <p:spPr>
            <a:xfrm rot="5185016">
              <a:off x="612687" y="4929363"/>
              <a:ext cx="174608" cy="16551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pSp>
          <p:nvGrpSpPr>
            <p:cNvPr id="79" name="Grupo 78">
              <a:extLst>
                <a:ext uri="{FF2B5EF4-FFF2-40B4-BE49-F238E27FC236}">
                  <a16:creationId xmlns:a16="http://schemas.microsoft.com/office/drawing/2014/main" id="{2F935E0A-1276-408E-9709-737A40A38B70}"/>
                </a:ext>
              </a:extLst>
            </p:cNvPr>
            <p:cNvGrpSpPr/>
            <p:nvPr/>
          </p:nvGrpSpPr>
          <p:grpSpPr>
            <a:xfrm>
              <a:off x="532776" y="4895127"/>
              <a:ext cx="652061" cy="89399"/>
              <a:chOff x="121444" y="4825154"/>
              <a:chExt cx="652061" cy="89399"/>
            </a:xfrm>
          </p:grpSpPr>
          <p:cxnSp>
            <p:nvCxnSpPr>
              <p:cNvPr id="45" name="Conector: curvado 44">
                <a:extLst>
                  <a:ext uri="{FF2B5EF4-FFF2-40B4-BE49-F238E27FC236}">
                    <a16:creationId xmlns:a16="http://schemas.microsoft.com/office/drawing/2014/main" id="{8118BDE2-FAF1-49AD-8453-95C79800705E}"/>
                  </a:ext>
                </a:extLst>
              </p:cNvPr>
              <p:cNvCxnSpPr/>
              <p:nvPr/>
            </p:nvCxnSpPr>
            <p:spPr>
              <a:xfrm flipV="1">
                <a:off x="121444"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Conector: curvado 71">
                <a:extLst>
                  <a:ext uri="{FF2B5EF4-FFF2-40B4-BE49-F238E27FC236}">
                    <a16:creationId xmlns:a16="http://schemas.microsoft.com/office/drawing/2014/main" id="{F1FD95D8-D1D7-4C73-BDFE-B8B21796373A}"/>
                  </a:ext>
                </a:extLst>
              </p:cNvPr>
              <p:cNvCxnSpPr>
                <a:cxnSpLocks/>
              </p:cNvCxnSpPr>
              <p:nvPr/>
            </p:nvCxnSpPr>
            <p:spPr>
              <a:xfrm rot="10800000">
                <a:off x="244604" y="4825155"/>
                <a:ext cx="143438" cy="89398"/>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Conector: curvado 74">
                <a:extLst>
                  <a:ext uri="{FF2B5EF4-FFF2-40B4-BE49-F238E27FC236}">
                    <a16:creationId xmlns:a16="http://schemas.microsoft.com/office/drawing/2014/main" id="{2655BA42-F5BD-49B9-B304-84B906B874AE}"/>
                  </a:ext>
                </a:extLst>
              </p:cNvPr>
              <p:cNvCxnSpPr/>
              <p:nvPr/>
            </p:nvCxnSpPr>
            <p:spPr>
              <a:xfrm flipV="1">
                <a:off x="384987"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Conector: curvado 75">
                <a:extLst>
                  <a:ext uri="{FF2B5EF4-FFF2-40B4-BE49-F238E27FC236}">
                    <a16:creationId xmlns:a16="http://schemas.microsoft.com/office/drawing/2014/main" id="{BB88174E-65CF-4B83-887E-B64D7231F7DF}"/>
                  </a:ext>
                </a:extLst>
              </p:cNvPr>
              <p:cNvCxnSpPr>
                <a:cxnSpLocks/>
              </p:cNvCxnSpPr>
              <p:nvPr/>
            </p:nvCxnSpPr>
            <p:spPr>
              <a:xfrm rot="10800000">
                <a:off x="508147" y="4825155"/>
                <a:ext cx="143438" cy="89398"/>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Conector: curvado 76">
                <a:extLst>
                  <a:ext uri="{FF2B5EF4-FFF2-40B4-BE49-F238E27FC236}">
                    <a16:creationId xmlns:a16="http://schemas.microsoft.com/office/drawing/2014/main" id="{621ECE28-0FF7-45E2-B5FF-552343681956}"/>
                  </a:ext>
                </a:extLst>
              </p:cNvPr>
              <p:cNvCxnSpPr/>
              <p:nvPr/>
            </p:nvCxnSpPr>
            <p:spPr>
              <a:xfrm flipV="1">
                <a:off x="647204"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6" name="Rectángulo 95">
              <a:extLst>
                <a:ext uri="{FF2B5EF4-FFF2-40B4-BE49-F238E27FC236}">
                  <a16:creationId xmlns:a16="http://schemas.microsoft.com/office/drawing/2014/main" id="{232ECD98-3DF3-4AF8-8C99-A89D1F977CBA}"/>
                </a:ext>
              </a:extLst>
            </p:cNvPr>
            <p:cNvSpPr/>
            <p:nvPr/>
          </p:nvSpPr>
          <p:spPr>
            <a:xfrm rot="5185016">
              <a:off x="749669" y="5004723"/>
              <a:ext cx="174608" cy="165511"/>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pSp>
          <p:nvGrpSpPr>
            <p:cNvPr id="80" name="Grupo 79">
              <a:extLst>
                <a:ext uri="{FF2B5EF4-FFF2-40B4-BE49-F238E27FC236}">
                  <a16:creationId xmlns:a16="http://schemas.microsoft.com/office/drawing/2014/main" id="{D005A972-C5EE-42A9-9AAC-F8E649507783}"/>
                </a:ext>
              </a:extLst>
            </p:cNvPr>
            <p:cNvGrpSpPr/>
            <p:nvPr/>
          </p:nvGrpSpPr>
          <p:grpSpPr>
            <a:xfrm>
              <a:off x="532776" y="5009026"/>
              <a:ext cx="652061" cy="89399"/>
              <a:chOff x="121444" y="4825154"/>
              <a:chExt cx="652061" cy="89399"/>
            </a:xfrm>
          </p:grpSpPr>
          <p:cxnSp>
            <p:nvCxnSpPr>
              <p:cNvPr id="81" name="Conector: curvado 80">
                <a:extLst>
                  <a:ext uri="{FF2B5EF4-FFF2-40B4-BE49-F238E27FC236}">
                    <a16:creationId xmlns:a16="http://schemas.microsoft.com/office/drawing/2014/main" id="{94D2832D-D987-44D1-B811-7EBC10A8BA2C}"/>
                  </a:ext>
                </a:extLst>
              </p:cNvPr>
              <p:cNvCxnSpPr/>
              <p:nvPr/>
            </p:nvCxnSpPr>
            <p:spPr>
              <a:xfrm flipV="1">
                <a:off x="121444"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Conector: curvado 81">
                <a:extLst>
                  <a:ext uri="{FF2B5EF4-FFF2-40B4-BE49-F238E27FC236}">
                    <a16:creationId xmlns:a16="http://schemas.microsoft.com/office/drawing/2014/main" id="{AD4CF8ED-36AF-4602-9CC5-F44ECBAA359B}"/>
                  </a:ext>
                </a:extLst>
              </p:cNvPr>
              <p:cNvCxnSpPr>
                <a:cxnSpLocks/>
              </p:cNvCxnSpPr>
              <p:nvPr/>
            </p:nvCxnSpPr>
            <p:spPr>
              <a:xfrm rot="10800000">
                <a:off x="244604" y="4825155"/>
                <a:ext cx="143438" cy="89398"/>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Conector: curvado 82">
                <a:extLst>
                  <a:ext uri="{FF2B5EF4-FFF2-40B4-BE49-F238E27FC236}">
                    <a16:creationId xmlns:a16="http://schemas.microsoft.com/office/drawing/2014/main" id="{2F3424DE-0C3C-4F05-85F8-75580C7732A0}"/>
                  </a:ext>
                </a:extLst>
              </p:cNvPr>
              <p:cNvCxnSpPr/>
              <p:nvPr/>
            </p:nvCxnSpPr>
            <p:spPr>
              <a:xfrm flipV="1">
                <a:off x="384987"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Conector: curvado 83">
                <a:extLst>
                  <a:ext uri="{FF2B5EF4-FFF2-40B4-BE49-F238E27FC236}">
                    <a16:creationId xmlns:a16="http://schemas.microsoft.com/office/drawing/2014/main" id="{2E87AB6E-9432-43B4-ADBC-E0C7B1B19DD6}"/>
                  </a:ext>
                </a:extLst>
              </p:cNvPr>
              <p:cNvCxnSpPr>
                <a:cxnSpLocks/>
              </p:cNvCxnSpPr>
              <p:nvPr/>
            </p:nvCxnSpPr>
            <p:spPr>
              <a:xfrm rot="10800000">
                <a:off x="508147" y="4825155"/>
                <a:ext cx="143438" cy="89398"/>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Conector: curvado 84">
                <a:extLst>
                  <a:ext uri="{FF2B5EF4-FFF2-40B4-BE49-F238E27FC236}">
                    <a16:creationId xmlns:a16="http://schemas.microsoft.com/office/drawing/2014/main" id="{FFD62771-D225-424C-AF0E-8322BF00145F}"/>
                  </a:ext>
                </a:extLst>
              </p:cNvPr>
              <p:cNvCxnSpPr/>
              <p:nvPr/>
            </p:nvCxnSpPr>
            <p:spPr>
              <a:xfrm flipV="1">
                <a:off x="647204" y="4825154"/>
                <a:ext cx="126301" cy="89399"/>
              </a:xfrm>
              <a:prstGeom prst="curvedConnector3">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881816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8"/>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6"/>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1"/>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0" grpId="0"/>
      <p:bldP spid="12" grpId="0"/>
      <p:bldP spid="14" grpId="0" animBg="1"/>
      <p:bldP spid="22" grpId="0" animBg="1"/>
      <p:bldP spid="23" grpId="0" animBg="1"/>
      <p:bldP spid="25" grpId="0" animBg="1"/>
      <p:bldP spid="26" grpId="0"/>
      <p:bldP spid="27" grpId="0"/>
      <p:bldP spid="29" grpId="0"/>
      <p:bldP spid="30" grpId="0"/>
      <p:bldP spid="31" grpId="0"/>
      <p:bldP spid="32" grpId="0"/>
      <p:bldP spid="33" grpId="0"/>
      <p:bldP spid="36" grpId="0"/>
      <p:bldP spid="37" grpId="0"/>
      <p:bldP spid="38" grpId="0"/>
      <p:bldP spid="46" grpId="0"/>
      <p:bldP spid="47" grpId="0"/>
      <p:bldP spid="48" grpId="0"/>
      <p:bldP spid="49" grpId="0"/>
      <p:bldP spid="51" grpId="0"/>
      <p:bldP spid="61" grpId="0" animBg="1"/>
      <p:bldP spid="62" grpId="0" animBg="1"/>
      <p:bldP spid="63" grpId="0" animBg="1"/>
      <p:bldP spid="2" grpId="0" animBg="1"/>
      <p:bldP spid="2" grpId="1" animBg="1"/>
      <p:bldP spid="3" grpId="0"/>
      <p:bldP spid="3" grpId="1"/>
      <p:bldP spid="54" grpId="0" animBg="1"/>
      <p:bldP spid="60" grpId="0"/>
      <p:bldP spid="35" grpId="0" animBg="1"/>
      <p:bldP spid="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80653E0B-0FA1-408F-BC3D-3E30978F192E}"/>
              </a:ext>
            </a:extLst>
          </p:cNvPr>
          <p:cNvSpPr>
            <a:spLocks noGrp="1"/>
          </p:cNvSpPr>
          <p:nvPr>
            <p:ph idx="1"/>
          </p:nvPr>
        </p:nvSpPr>
        <p:spPr>
          <a:xfrm>
            <a:off x="335359" y="1027611"/>
            <a:ext cx="10532937" cy="5556069"/>
          </a:xfrm>
        </p:spPr>
        <p:txBody>
          <a:bodyPr>
            <a:normAutofit/>
          </a:bodyPr>
          <a:lstStyle/>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El rol del hidrógeno en la transición energética</a:t>
            </a:r>
          </a:p>
          <a:p>
            <a:pPr marL="457200" indent="-457200">
              <a:lnSpc>
                <a:spcPct val="170000"/>
              </a:lnSpc>
              <a:buFont typeface="+mj-lt"/>
              <a:buAutoNum type="arabicPeriod"/>
            </a:pPr>
            <a:r>
              <a:rPr lang="es-ES" sz="2900" dirty="0">
                <a:solidFill>
                  <a:schemeClr val="bg1">
                    <a:lumMod val="65000"/>
                  </a:schemeClr>
                </a:solidFill>
                <a:latin typeface="Arial" panose="020B0604020202020204" pitchFamily="34" charset="0"/>
                <a:cs typeface="Arial" panose="020B0604020202020204" pitchFamily="34" charset="0"/>
              </a:rPr>
              <a:t>Potencialidad de desarrollo de hidrógeno en Uruguay </a:t>
            </a:r>
          </a:p>
          <a:p>
            <a:pPr marL="457200" indent="-457200">
              <a:lnSpc>
                <a:spcPct val="170000"/>
              </a:lnSpc>
              <a:buFont typeface="+mj-lt"/>
              <a:buAutoNum type="arabicPeriod"/>
            </a:pPr>
            <a:r>
              <a:rPr lang="es-UY" sz="2900" b="1" dirty="0">
                <a:solidFill>
                  <a:schemeClr val="tx1">
                    <a:lumMod val="65000"/>
                    <a:lumOff val="35000"/>
                  </a:schemeClr>
                </a:solidFill>
                <a:latin typeface="Arial" panose="020B0604020202020204" pitchFamily="34" charset="0"/>
                <a:cs typeface="Arial" panose="020B0604020202020204" pitchFamily="34" charset="0"/>
              </a:rPr>
              <a:t>Por qué ANCAP</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Producción de hidrógeno verde offshore en Uruguay</a:t>
            </a: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buFont typeface="+mj-lt"/>
              <a:buAutoNum type="arabicPeriod"/>
            </a:pPr>
            <a:endParaRPr lang="es-UY" sz="2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FD0D16-D7AB-40F9-B389-B03BA640E110}"/>
              </a:ext>
            </a:extLst>
          </p:cNvPr>
          <p:cNvSpPr txBox="1"/>
          <p:nvPr/>
        </p:nvSpPr>
        <p:spPr>
          <a:xfrm>
            <a:off x="210686" y="122220"/>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Contenido</a:t>
            </a:r>
            <a:endParaRPr lang="es-ES" sz="2800" b="1" dirty="0">
              <a:solidFill>
                <a:schemeClr val="accent1">
                  <a:lumMod val="75000"/>
                </a:schemeClr>
              </a:solidFill>
            </a:endParaRPr>
          </a:p>
        </p:txBody>
      </p:sp>
    </p:spTree>
    <p:extLst>
      <p:ext uri="{BB962C8B-B14F-4D97-AF65-F5344CB8AC3E}">
        <p14:creationId xmlns:p14="http://schemas.microsoft.com/office/powerpoint/2010/main" val="239120344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4" name="Objeto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0" name="CuadroTexto 29"/>
          <p:cNvSpPr txBox="1"/>
          <p:nvPr/>
        </p:nvSpPr>
        <p:spPr>
          <a:xfrm>
            <a:off x="619994" y="822841"/>
            <a:ext cx="4795154" cy="5847755"/>
          </a:xfrm>
          <a:prstGeom prst="rect">
            <a:avLst/>
          </a:prstGeom>
          <a:noFill/>
        </p:spPr>
        <p:txBody>
          <a:bodyPr wrap="square" rtlCol="0">
            <a:spAutoFit/>
          </a:bodyPr>
          <a:lstStyle/>
          <a:p>
            <a:pPr marL="342900" indent="-342900">
              <a:buFont typeface="Arial" panose="020B0604020202020204" pitchFamily="34" charset="0"/>
              <a:buChar char="•"/>
            </a:pPr>
            <a:r>
              <a:rPr lang="es-UY" sz="2200" dirty="0">
                <a:solidFill>
                  <a:schemeClr val="tx1">
                    <a:lumMod val="65000"/>
                    <a:lumOff val="35000"/>
                  </a:schemeClr>
                </a:solidFill>
                <a:cs typeface="Calibri Light" panose="020F0302020204030204" pitchFamily="34" charset="0"/>
              </a:rPr>
              <a:t>Más de 50 años de experiencia en manejo de hidrógeno: producción y consumo.</a:t>
            </a:r>
          </a:p>
          <a:p>
            <a:pPr marL="342900" indent="-342900">
              <a:buFont typeface="Arial" panose="020B0604020202020204" pitchFamily="34" charset="0"/>
              <a:buChar char="•"/>
            </a:pPr>
            <a:endParaRPr lang="es-UY" sz="2200" dirty="0">
              <a:solidFill>
                <a:schemeClr val="tx1">
                  <a:lumMod val="65000"/>
                  <a:lumOff val="35000"/>
                </a:schemeClr>
              </a:solidFill>
              <a:cs typeface="Calibri Light" panose="020F0302020204030204" pitchFamily="34" charset="0"/>
            </a:endParaRPr>
          </a:p>
          <a:p>
            <a:pPr marL="342900" indent="-342900">
              <a:buFont typeface="Arial" panose="020B0604020202020204" pitchFamily="34" charset="0"/>
              <a:buChar char="•"/>
            </a:pPr>
            <a:r>
              <a:rPr lang="es-UY" sz="2200" dirty="0">
                <a:solidFill>
                  <a:schemeClr val="tx1">
                    <a:lumMod val="65000"/>
                    <a:lumOff val="35000"/>
                  </a:schemeClr>
                </a:solidFill>
                <a:cs typeface="Calibri Light" panose="020F0302020204030204" pitchFamily="34" charset="0"/>
              </a:rPr>
              <a:t>Unidades </a:t>
            </a:r>
            <a:r>
              <a:rPr lang="es-UY" sz="2200" dirty="0" err="1">
                <a:solidFill>
                  <a:schemeClr val="tx1">
                    <a:lumMod val="65000"/>
                    <a:lumOff val="35000"/>
                  </a:schemeClr>
                </a:solidFill>
                <a:cs typeface="Calibri Light" panose="020F0302020204030204" pitchFamily="34" charset="0"/>
              </a:rPr>
              <a:t>Reforming</a:t>
            </a:r>
            <a:r>
              <a:rPr lang="es-UY" sz="2200" dirty="0">
                <a:solidFill>
                  <a:schemeClr val="tx1">
                    <a:lumMod val="65000"/>
                    <a:lumOff val="35000"/>
                  </a:schemeClr>
                </a:solidFill>
                <a:cs typeface="Calibri Light" panose="020F0302020204030204" pitchFamily="34" charset="0"/>
              </a:rPr>
              <a:t> Catalítico, HDS, PG+, para hidrogenación de naftas y destilados medios. </a:t>
            </a:r>
          </a:p>
          <a:p>
            <a:pPr marL="342900" indent="-342900">
              <a:buFont typeface="Arial" panose="020B0604020202020204" pitchFamily="34" charset="0"/>
              <a:buChar char="•"/>
            </a:pPr>
            <a:endParaRPr lang="es-UY" sz="2200" dirty="0">
              <a:solidFill>
                <a:schemeClr val="tx1">
                  <a:lumMod val="65000"/>
                  <a:lumOff val="35000"/>
                </a:schemeClr>
              </a:solidFill>
              <a:cs typeface="Calibri Light" panose="020F0302020204030204" pitchFamily="34" charset="0"/>
            </a:endParaRPr>
          </a:p>
          <a:p>
            <a:pPr marL="342900" indent="-342900">
              <a:buFont typeface="Arial" panose="020B0604020202020204" pitchFamily="34" charset="0"/>
              <a:buChar char="•"/>
            </a:pPr>
            <a:r>
              <a:rPr lang="es-UY" sz="2200" dirty="0">
                <a:solidFill>
                  <a:schemeClr val="tx1">
                    <a:lumMod val="65000"/>
                    <a:lumOff val="35000"/>
                  </a:schemeClr>
                </a:solidFill>
                <a:cs typeface="Calibri Light" panose="020F0302020204030204" pitchFamily="34" charset="0"/>
              </a:rPr>
              <a:t>Excedente de H2 aprox. 7000 kg/día (podría sustituir el consumo de </a:t>
            </a:r>
            <a:r>
              <a:rPr lang="es-UY" sz="2200" dirty="0" err="1">
                <a:solidFill>
                  <a:schemeClr val="tx1">
                    <a:lumMod val="65000"/>
                    <a:lumOff val="35000"/>
                  </a:schemeClr>
                </a:solidFill>
                <a:cs typeface="Calibri Light" panose="020F0302020204030204" pitchFamily="34" charset="0"/>
              </a:rPr>
              <a:t>diesel</a:t>
            </a:r>
            <a:r>
              <a:rPr lang="es-UY" sz="2200" dirty="0">
                <a:solidFill>
                  <a:schemeClr val="tx1">
                    <a:lumMod val="65000"/>
                    <a:lumOff val="35000"/>
                  </a:schemeClr>
                </a:solidFill>
                <a:cs typeface="Calibri Light" panose="020F0302020204030204" pitchFamily="34" charset="0"/>
              </a:rPr>
              <a:t> del 20% de la flota de buses de Montevideo)</a:t>
            </a:r>
          </a:p>
          <a:p>
            <a:pPr marL="342900" indent="-342900">
              <a:buFont typeface="Arial" panose="020B0604020202020204" pitchFamily="34" charset="0"/>
              <a:buChar char="•"/>
            </a:pPr>
            <a:endParaRPr lang="es-UY" sz="2200" dirty="0">
              <a:solidFill>
                <a:schemeClr val="tx1">
                  <a:lumMod val="65000"/>
                  <a:lumOff val="35000"/>
                </a:schemeClr>
              </a:solidFill>
              <a:cs typeface="Calibri Light" panose="020F0302020204030204" pitchFamily="34" charset="0"/>
            </a:endParaRPr>
          </a:p>
          <a:p>
            <a:pPr marL="342900" indent="-342900">
              <a:buFont typeface="Arial" panose="020B0604020202020204" pitchFamily="34" charset="0"/>
              <a:buChar char="•"/>
            </a:pPr>
            <a:r>
              <a:rPr lang="es-UY" sz="2200" dirty="0">
                <a:solidFill>
                  <a:schemeClr val="tx1">
                    <a:lumMod val="65000"/>
                    <a:lumOff val="35000"/>
                  </a:schemeClr>
                </a:solidFill>
                <a:cs typeface="Calibri Light" panose="020F0302020204030204" pitchFamily="34" charset="0"/>
              </a:rPr>
              <a:t>Almacenaje de hidrógeno para puesta en marcha de unidades de proceso </a:t>
            </a:r>
          </a:p>
          <a:p>
            <a:endParaRPr lang="es-UY" sz="2200" dirty="0"/>
          </a:p>
        </p:txBody>
      </p:sp>
      <p:pic>
        <p:nvPicPr>
          <p:cNvPr id="31" name="Imagen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3" y="1048871"/>
            <a:ext cx="4522531" cy="3010941"/>
          </a:xfrm>
          <a:prstGeom prst="rect">
            <a:avLst/>
          </a:prstGeom>
        </p:spPr>
      </p:pic>
      <p:pic>
        <p:nvPicPr>
          <p:cNvPr id="17" name="Imagen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9822" y="3270060"/>
            <a:ext cx="3980499" cy="2657351"/>
          </a:xfrm>
          <a:prstGeom prst="rect">
            <a:avLst/>
          </a:prstGeom>
        </p:spPr>
      </p:pic>
      <p:sp>
        <p:nvSpPr>
          <p:cNvPr id="8" name="Título 1">
            <a:extLst>
              <a:ext uri="{FF2B5EF4-FFF2-40B4-BE49-F238E27FC236}">
                <a16:creationId xmlns:a16="http://schemas.microsoft.com/office/drawing/2014/main" id="{4BC263FC-CE49-44ED-AB9C-9A65E9341E25}"/>
              </a:ext>
            </a:extLst>
          </p:cNvPr>
          <p:cNvSpPr>
            <a:spLocks noGrp="1"/>
          </p:cNvSpPr>
          <p:nvPr>
            <p:ph type="title"/>
          </p:nvPr>
        </p:nvSpPr>
        <p:spPr>
          <a:xfrm>
            <a:off x="3271765" y="180697"/>
            <a:ext cx="4895512" cy="480131"/>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Activos ANCAP</a:t>
            </a:r>
            <a:endParaRPr lang="es-UY" sz="2800" b="1" i="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1903714551"/>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4" name="Objeto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Título 1">
            <a:extLst>
              <a:ext uri="{FF2B5EF4-FFF2-40B4-BE49-F238E27FC236}">
                <a16:creationId xmlns:a16="http://schemas.microsoft.com/office/drawing/2014/main" id="{4BC263FC-CE49-44ED-AB9C-9A65E9341E25}"/>
              </a:ext>
            </a:extLst>
          </p:cNvPr>
          <p:cNvSpPr>
            <a:spLocks noGrp="1"/>
          </p:cNvSpPr>
          <p:nvPr>
            <p:ph type="title"/>
          </p:nvPr>
        </p:nvSpPr>
        <p:spPr>
          <a:xfrm>
            <a:off x="3096310" y="164559"/>
            <a:ext cx="6414432"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Rol de ANCAP en el Hidrógeno Offshore</a:t>
            </a:r>
            <a:endParaRPr lang="es-UY" sz="2800" b="1" i="1" dirty="0">
              <a:solidFill>
                <a:schemeClr val="accent1">
                  <a:lumMod val="75000"/>
                </a:schemeClr>
              </a:solidFill>
              <a:latin typeface="+mn-lt"/>
              <a:ea typeface="+mn-ea"/>
              <a:cs typeface="+mn-cs"/>
            </a:endParaRPr>
          </a:p>
        </p:txBody>
      </p:sp>
      <p:sp>
        <p:nvSpPr>
          <p:cNvPr id="8" name="Marcador de contenido 2">
            <a:extLst>
              <a:ext uri="{FF2B5EF4-FFF2-40B4-BE49-F238E27FC236}">
                <a16:creationId xmlns:a16="http://schemas.microsoft.com/office/drawing/2014/main" id="{D6EFCEDB-3F95-4104-BBFA-D444748CE72D}"/>
              </a:ext>
            </a:extLst>
          </p:cNvPr>
          <p:cNvSpPr txBox="1">
            <a:spLocks/>
          </p:cNvSpPr>
          <p:nvPr/>
        </p:nvSpPr>
        <p:spPr>
          <a:xfrm>
            <a:off x="731852" y="1398695"/>
            <a:ext cx="5447569" cy="37511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207" indent="0" defTabSz="998616">
              <a:spcBef>
                <a:spcPts val="546"/>
              </a:spcBef>
              <a:buNone/>
            </a:pPr>
            <a:r>
              <a:rPr lang="es-UY" sz="2200" b="1" dirty="0">
                <a:solidFill>
                  <a:schemeClr val="tx1">
                    <a:lumMod val="65000"/>
                    <a:lumOff val="35000"/>
                  </a:schemeClr>
                </a:solidFill>
                <a:cs typeface="Calibri Light" panose="020F0302020204030204" pitchFamily="34" charset="0"/>
              </a:rPr>
              <a:t>Rol activo como agente del Estado, basado en características valiosas y distintivas</a:t>
            </a:r>
          </a:p>
          <a:p>
            <a:pPr marL="42207" indent="0" defTabSz="998616">
              <a:spcBef>
                <a:spcPts val="546"/>
              </a:spcBef>
              <a:buNone/>
            </a:pPr>
            <a:endParaRPr lang="es-UY" sz="2200" b="1" dirty="0">
              <a:solidFill>
                <a:schemeClr val="tx1">
                  <a:lumMod val="65000"/>
                  <a:lumOff val="35000"/>
                </a:schemeClr>
              </a:solidFill>
              <a:cs typeface="Calibri Light" panose="020F0302020204030204" pitchFamily="34" charset="0"/>
            </a:endParaRPr>
          </a:p>
          <a:p>
            <a:pPr marL="499407" indent="-457200" defTabSz="998616">
              <a:spcBef>
                <a:spcPts val="546"/>
              </a:spcBef>
            </a:pPr>
            <a:r>
              <a:rPr lang="es-UY" sz="2200" dirty="0">
                <a:solidFill>
                  <a:schemeClr val="tx1">
                    <a:lumMod val="65000"/>
                    <a:lumOff val="35000"/>
                  </a:schemeClr>
                </a:solidFill>
                <a:cs typeface="Calibri Light" panose="020F0302020204030204" pitchFamily="34" charset="0"/>
              </a:rPr>
              <a:t>Conocimiento y datos del offshore </a:t>
            </a:r>
          </a:p>
          <a:p>
            <a:pPr marL="499407" indent="-457200" defTabSz="998616">
              <a:spcBef>
                <a:spcPts val="546"/>
              </a:spcBef>
            </a:pPr>
            <a:r>
              <a:rPr lang="es-UY" sz="2200" dirty="0">
                <a:solidFill>
                  <a:schemeClr val="tx1">
                    <a:lumMod val="65000"/>
                    <a:lumOff val="35000"/>
                  </a:schemeClr>
                </a:solidFill>
                <a:cs typeface="Calibri Light" panose="020F0302020204030204" pitchFamily="34" charset="0"/>
              </a:rPr>
              <a:t>Experiencia en operaciones offshore</a:t>
            </a:r>
          </a:p>
          <a:p>
            <a:pPr marL="499407" indent="-457200" defTabSz="998616">
              <a:spcBef>
                <a:spcPts val="546"/>
              </a:spcBef>
            </a:pPr>
            <a:r>
              <a:rPr lang="es-UY" sz="2200" dirty="0">
                <a:solidFill>
                  <a:schemeClr val="tx1">
                    <a:lumMod val="65000"/>
                    <a:lumOff val="35000"/>
                  </a:schemeClr>
                </a:solidFill>
                <a:cs typeface="Calibri Light" panose="020F0302020204030204" pitchFamily="34" charset="0"/>
              </a:rPr>
              <a:t>Conocimiento geológico y de ingeniería de reservorios</a:t>
            </a:r>
          </a:p>
          <a:p>
            <a:pPr marL="499407" indent="-457200" defTabSz="998616">
              <a:spcBef>
                <a:spcPts val="546"/>
              </a:spcBef>
            </a:pPr>
            <a:r>
              <a:rPr lang="es-UY" sz="2200" dirty="0">
                <a:solidFill>
                  <a:schemeClr val="tx1">
                    <a:lumMod val="65000"/>
                    <a:lumOff val="35000"/>
                  </a:schemeClr>
                </a:solidFill>
                <a:cs typeface="Calibri Light" panose="020F0302020204030204" pitchFamily="34" charset="0"/>
              </a:rPr>
              <a:t>Experiencia en rondas y contratos offshore con empresas internacionales</a:t>
            </a:r>
          </a:p>
          <a:p>
            <a:pPr marL="956508" lvl="1" indent="-457200" defTabSz="998616">
              <a:spcBef>
                <a:spcPts val="546"/>
              </a:spcBef>
            </a:pPr>
            <a:endParaRPr lang="es-UY" sz="1400" dirty="0">
              <a:solidFill>
                <a:schemeClr val="tx1">
                  <a:lumMod val="65000"/>
                  <a:lumOff val="35000"/>
                </a:schemeClr>
              </a:solidFill>
              <a:cs typeface="Calibri Light" panose="020F0302020204030204" pitchFamily="34" charset="0"/>
            </a:endParaRPr>
          </a:p>
          <a:p>
            <a:pPr marL="499308" lvl="1" indent="0" defTabSz="998616">
              <a:spcBef>
                <a:spcPts val="546"/>
              </a:spcBef>
              <a:buFont typeface="Arial" panose="020B0604020202020204" pitchFamily="34" charset="0"/>
              <a:buNone/>
            </a:pPr>
            <a:endParaRPr lang="es-UY" sz="2200" dirty="0">
              <a:solidFill>
                <a:schemeClr val="tx1">
                  <a:lumMod val="65000"/>
                  <a:lumOff val="35000"/>
                </a:schemeClr>
              </a:solidFill>
              <a:latin typeface="Calibri Light" panose="020F0302020204030204" pitchFamily="34" charset="0"/>
              <a:cs typeface="Calibri Light" panose="020F0302020204030204" pitchFamily="34" charset="0"/>
            </a:endParaRPr>
          </a:p>
          <a:p>
            <a:pPr marL="748962" lvl="1" indent="-249654" defTabSz="998616">
              <a:spcBef>
                <a:spcPts val="546"/>
              </a:spcBef>
            </a:pPr>
            <a:endParaRPr lang="es-UY" sz="2200" b="1" dirty="0">
              <a:solidFill>
                <a:schemeClr val="tx1">
                  <a:lumMod val="65000"/>
                  <a:lumOff val="35000"/>
                </a:schemeClr>
              </a:solidFill>
              <a:latin typeface="Calibri Light" panose="020F0302020204030204" pitchFamily="34" charset="0"/>
              <a:cs typeface="Calibri Light" panose="020F0302020204030204" pitchFamily="34" charset="0"/>
            </a:endParaRPr>
          </a:p>
          <a:p>
            <a:pPr marL="291861" indent="-249654" defTabSz="998616">
              <a:spcBef>
                <a:spcPts val="546"/>
              </a:spcBef>
            </a:pPr>
            <a:endParaRPr lang="es-UY" sz="2200" dirty="0">
              <a:latin typeface="Calibri Light" panose="020F0302020204030204" pitchFamily="34" charset="0"/>
              <a:cs typeface="Calibri Light" panose="020F0302020204030204" pitchFamily="34" charset="0"/>
            </a:endParaRPr>
          </a:p>
          <a:p>
            <a:endParaRPr lang="es-UY" sz="2200" dirty="0"/>
          </a:p>
        </p:txBody>
      </p:sp>
      <p:pic>
        <p:nvPicPr>
          <p:cNvPr id="19460" name="Picture 4" descr="https://exploracionyproduccion.ancap.com.uy/innovaportal/file/9040/1/flyer-data-rooms_202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66875" y="1114032"/>
            <a:ext cx="3543580" cy="4629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613553"/>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8B207E6-B76F-4CE0-8242-E66CA29B6E8E}"/>
              </a:ext>
            </a:extLst>
          </p:cNvPr>
          <p:cNvSpPr txBox="1"/>
          <p:nvPr/>
        </p:nvSpPr>
        <p:spPr>
          <a:xfrm>
            <a:off x="335360" y="1747848"/>
            <a:ext cx="6696744" cy="4708981"/>
          </a:xfrm>
          <a:prstGeom prst="rect">
            <a:avLst/>
          </a:prstGeom>
          <a:noFill/>
        </p:spPr>
        <p:txBody>
          <a:bodyPr wrap="square">
            <a:spAutoFit/>
          </a:bodyPr>
          <a:lstStyle/>
          <a:p>
            <a:pPr algn="just" defTabSz="990570" fontAlgn="ctr" hangingPunct="0">
              <a:spcBef>
                <a:spcPct val="20000"/>
              </a:spcBef>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Derivados de las actividades desarrolladas en diferentes proyectos offshore (subsuelo, lecho marino, lámina de agua y su superficie)</a:t>
            </a:r>
          </a:p>
          <a:p>
            <a:pPr algn="just" defTabSz="990570" fontAlgn="ctr" hangingPunct="0">
              <a:spcBef>
                <a:spcPct val="20000"/>
              </a:spcBef>
              <a:defRPr/>
            </a:pPr>
            <a:endParaRPr lang="es-UY" sz="20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71464" indent="-371464" algn="just" defTabSz="990570" fontAlgn="ctr" hangingPunct="0">
              <a:lnSpc>
                <a:spcPct val="160000"/>
              </a:lnSpc>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Muestreos de lecho marino</a:t>
            </a:r>
          </a:p>
          <a:p>
            <a:pPr marL="371464" indent="-371464" algn="just" defTabSz="990570" fontAlgn="ctr" hangingPunct="0">
              <a:lnSpc>
                <a:spcPct val="160000"/>
              </a:lnSpc>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Batimetría</a:t>
            </a:r>
          </a:p>
          <a:p>
            <a:pPr marL="371464" indent="-371464" algn="just" defTabSz="990570" fontAlgn="ctr" hangingPunct="0">
              <a:lnSpc>
                <a:spcPct val="160000"/>
              </a:lnSpc>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Datos Metoceánicos</a:t>
            </a:r>
          </a:p>
          <a:p>
            <a:pPr marL="371464" indent="-371464" algn="just" defTabSz="990570" fontAlgn="ctr" hangingPunct="0">
              <a:lnSpc>
                <a:spcPct val="160000"/>
              </a:lnSpc>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Información ambiental (especies marinas)</a:t>
            </a:r>
          </a:p>
          <a:p>
            <a:pPr algn="just" defTabSz="990570" fontAlgn="ctr" hangingPunct="0">
              <a:lnSpc>
                <a:spcPct val="160000"/>
              </a:lnSpc>
              <a:spcBef>
                <a:spcPct val="20000"/>
              </a:spcBef>
              <a:defRPr/>
            </a:pPr>
            <a:endParaRPr lang="es-UY" sz="2000" dirty="0">
              <a:solidFill>
                <a:prstClr val="black"/>
              </a:solidFill>
              <a:latin typeface="Calibri" panose="020F0502020204030204" pitchFamily="34" charset="0"/>
              <a:ea typeface="Times New Roman" panose="02020603050405020304" pitchFamily="18" charset="0"/>
            </a:endParaRPr>
          </a:p>
          <a:p>
            <a:pPr marL="371464" indent="-371464" algn="just" defTabSz="990570" fontAlgn="ctr" hangingPunct="0">
              <a:lnSpc>
                <a:spcPct val="160000"/>
              </a:lnSpc>
              <a:spcBef>
                <a:spcPct val="20000"/>
              </a:spcBef>
              <a:buFont typeface="Arial" panose="020B0604020202020204" pitchFamily="34" charset="0"/>
              <a:buChar char="•"/>
              <a:defRPr/>
            </a:pPr>
            <a:endParaRPr lang="es-UY" sz="2000" dirty="0">
              <a:solidFill>
                <a:prstClr val="black"/>
              </a:solidFill>
              <a:latin typeface="Calibri" panose="020F0502020204030204" pitchFamily="34" charset="0"/>
              <a:ea typeface="Times New Roman" panose="02020603050405020304" pitchFamily="18" charset="0"/>
            </a:endParaRPr>
          </a:p>
        </p:txBody>
      </p:sp>
      <p:pic>
        <p:nvPicPr>
          <p:cNvPr id="6" name="Picture 2">
            <a:extLst>
              <a:ext uri="{FF2B5EF4-FFF2-40B4-BE49-F238E27FC236}">
                <a16:creationId xmlns:a16="http://schemas.microsoft.com/office/drawing/2014/main" id="{4DE41D11-46A3-44F5-8952-DA99F80586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354" t="15200" r="38095" b="13455"/>
          <a:stretch/>
        </p:blipFill>
        <p:spPr bwMode="auto">
          <a:xfrm>
            <a:off x="7671257" y="1747848"/>
            <a:ext cx="4185383" cy="3856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ítulo 1">
            <a:extLst>
              <a:ext uri="{FF2B5EF4-FFF2-40B4-BE49-F238E27FC236}">
                <a16:creationId xmlns:a16="http://schemas.microsoft.com/office/drawing/2014/main" id="{6A3267F2-A16C-4B4C-84CD-9DEF56161BA1}"/>
              </a:ext>
            </a:extLst>
          </p:cNvPr>
          <p:cNvSpPr>
            <a:spLocks noGrp="1"/>
          </p:cNvSpPr>
          <p:nvPr>
            <p:ph type="title"/>
          </p:nvPr>
        </p:nvSpPr>
        <p:spPr>
          <a:xfrm>
            <a:off x="2759978" y="182236"/>
            <a:ext cx="5407299"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Conocimiento y datos del offshore</a:t>
            </a:r>
            <a:endParaRPr lang="es-UY" sz="2800" b="1" i="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3931632320"/>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8B207E6-B76F-4CE0-8242-E66CA29B6E8E}"/>
              </a:ext>
            </a:extLst>
          </p:cNvPr>
          <p:cNvSpPr txBox="1"/>
          <p:nvPr/>
        </p:nvSpPr>
        <p:spPr>
          <a:xfrm>
            <a:off x="811" y="1727789"/>
            <a:ext cx="5806537" cy="1323439"/>
          </a:xfrm>
          <a:prstGeom prst="rect">
            <a:avLst/>
          </a:prstGeom>
          <a:noFill/>
        </p:spPr>
        <p:txBody>
          <a:bodyPr wrap="square">
            <a:spAutoFit/>
          </a:bodyPr>
          <a:lstStyle/>
          <a:p>
            <a:pPr algn="just" defTabSz="990570" fontAlgn="ctr" hangingPunct="0">
              <a:spcBef>
                <a:spcPct val="20000"/>
              </a:spcBef>
              <a:defRPr/>
            </a:pPr>
            <a:r>
              <a:rPr lang="es-UY" sz="2000" dirty="0">
                <a:solidFill>
                  <a:schemeClr val="tx1">
                    <a:lumMod val="65000"/>
                    <a:lumOff val="35000"/>
                  </a:schemeClr>
                </a:solidFill>
                <a:ea typeface="Times New Roman" panose="02020603050405020304" pitchFamily="18" charset="0"/>
              </a:rPr>
              <a:t>De 2007 en adelante se adquirieron más de 28 000 km de sísmica 2D y 41 000 km</a:t>
            </a:r>
            <a:r>
              <a:rPr lang="es-UY" sz="2000" baseline="30000" dirty="0">
                <a:solidFill>
                  <a:schemeClr val="tx1">
                    <a:lumMod val="65000"/>
                    <a:lumOff val="35000"/>
                  </a:schemeClr>
                </a:solidFill>
                <a:ea typeface="Times New Roman" panose="02020603050405020304" pitchFamily="18" charset="0"/>
              </a:rPr>
              <a:t>2</a:t>
            </a:r>
            <a:r>
              <a:rPr lang="es-UY" sz="2000" dirty="0">
                <a:solidFill>
                  <a:schemeClr val="tx1">
                    <a:lumMod val="65000"/>
                    <a:lumOff val="35000"/>
                  </a:schemeClr>
                </a:solidFill>
                <a:ea typeface="Times New Roman" panose="02020603050405020304" pitchFamily="18" charset="0"/>
              </a:rPr>
              <a:t> de sísmica 3D y en 2016 se perforó el pozo Raya X1, el cual todavía </a:t>
            </a:r>
            <a:r>
              <a:rPr lang="es-UY" sz="2000" b="1" dirty="0">
                <a:solidFill>
                  <a:schemeClr val="tx1">
                    <a:lumMod val="65000"/>
                    <a:lumOff val="35000"/>
                  </a:schemeClr>
                </a:solidFill>
                <a:ea typeface="Times New Roman" panose="02020603050405020304" pitchFamily="18" charset="0"/>
              </a:rPr>
              <a:t>mantiene el </a:t>
            </a:r>
            <a:r>
              <a:rPr lang="es-UY" sz="2000" b="1" dirty="0" err="1">
                <a:solidFill>
                  <a:schemeClr val="tx1">
                    <a:lumMod val="65000"/>
                    <a:lumOff val="35000"/>
                  </a:schemeClr>
                </a:solidFill>
                <a:ea typeface="Times New Roman" panose="02020603050405020304" pitchFamily="18" charset="0"/>
              </a:rPr>
              <a:t>record</a:t>
            </a:r>
            <a:r>
              <a:rPr lang="es-UY" sz="2000" b="1" dirty="0">
                <a:solidFill>
                  <a:schemeClr val="tx1">
                    <a:lumMod val="65000"/>
                    <a:lumOff val="35000"/>
                  </a:schemeClr>
                </a:solidFill>
                <a:ea typeface="Times New Roman" panose="02020603050405020304" pitchFamily="18" charset="0"/>
              </a:rPr>
              <a:t> mundial</a:t>
            </a:r>
            <a:r>
              <a:rPr lang="es-UY" sz="2000" dirty="0">
                <a:solidFill>
                  <a:schemeClr val="tx1">
                    <a:lumMod val="65000"/>
                    <a:lumOff val="35000"/>
                  </a:schemeClr>
                </a:solidFill>
                <a:ea typeface="Times New Roman" panose="02020603050405020304" pitchFamily="18" charset="0"/>
              </a:rPr>
              <a:t> respecto a lámina de agua.</a:t>
            </a:r>
          </a:p>
        </p:txBody>
      </p:sp>
      <p:pic>
        <p:nvPicPr>
          <p:cNvPr id="6" name="Picture 2" descr="http://www.falck.vn/en/safetyservices/PublishingImages/689x297/HUET.jpg">
            <a:extLst>
              <a:ext uri="{FF2B5EF4-FFF2-40B4-BE49-F238E27FC236}">
                <a16:creationId xmlns:a16="http://schemas.microsoft.com/office/drawing/2014/main" id="{6D5BF962-D229-4B8C-9B36-C9BBC95B94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160" y="3998044"/>
            <a:ext cx="4512636" cy="1945215"/>
          </a:xfrm>
          <a:prstGeom prst="rect">
            <a:avLst/>
          </a:prstGeom>
          <a:noFill/>
          <a:extLst>
            <a:ext uri="{909E8E84-426E-40DD-AFC4-6F175D3DCCD1}">
              <a14:hiddenFill xmlns:a14="http://schemas.microsoft.com/office/drawing/2010/main">
                <a:solidFill>
                  <a:srgbClr val="FFFFFF"/>
                </a:solidFill>
              </a14:hiddenFill>
            </a:ext>
          </a:extLst>
        </p:spPr>
      </p:pic>
      <p:sp>
        <p:nvSpPr>
          <p:cNvPr id="7" name="15 Rectángulo">
            <a:extLst>
              <a:ext uri="{FF2B5EF4-FFF2-40B4-BE49-F238E27FC236}">
                <a16:creationId xmlns:a16="http://schemas.microsoft.com/office/drawing/2014/main" id="{593CDE6D-FA87-4AB6-B5C9-5CF61228AA73}"/>
              </a:ext>
            </a:extLst>
          </p:cNvPr>
          <p:cNvSpPr/>
          <p:nvPr/>
        </p:nvSpPr>
        <p:spPr>
          <a:xfrm>
            <a:off x="9425561" y="5937168"/>
            <a:ext cx="2652445" cy="276999"/>
          </a:xfrm>
          <a:prstGeom prst="rect">
            <a:avLst/>
          </a:prstGeom>
        </p:spPr>
        <p:txBody>
          <a:bodyPr wrap="square">
            <a:spAutoFit/>
          </a:bodyPr>
          <a:lstStyle/>
          <a:p>
            <a:r>
              <a:rPr lang="es-ES" sz="1200" dirty="0">
                <a:solidFill>
                  <a:schemeClr val="bg1">
                    <a:lumMod val="75000"/>
                  </a:schemeClr>
                </a:solidFill>
              </a:rPr>
              <a:t>http://www.falck.vn/en/safetyservices/</a:t>
            </a:r>
          </a:p>
        </p:txBody>
      </p:sp>
      <p:sp>
        <p:nvSpPr>
          <p:cNvPr id="8" name="CuadroTexto 7">
            <a:extLst>
              <a:ext uri="{FF2B5EF4-FFF2-40B4-BE49-F238E27FC236}">
                <a16:creationId xmlns:a16="http://schemas.microsoft.com/office/drawing/2014/main" id="{EF713F2D-39FC-4F89-9BFF-EC9AC69C9C9C}"/>
              </a:ext>
            </a:extLst>
          </p:cNvPr>
          <p:cNvSpPr txBox="1"/>
          <p:nvPr/>
        </p:nvSpPr>
        <p:spPr>
          <a:xfrm>
            <a:off x="113994" y="3814402"/>
            <a:ext cx="7056784" cy="2123658"/>
          </a:xfrm>
          <a:prstGeom prst="rect">
            <a:avLst/>
          </a:prstGeom>
          <a:noFill/>
        </p:spPr>
        <p:txBody>
          <a:bodyPr wrap="square">
            <a:spAutoFit/>
          </a:bodyPr>
          <a:lstStyle/>
          <a:p>
            <a:pPr marL="371464" indent="-371464" algn="just" defTabSz="990570" fontAlgn="ctr" hangingPunct="0">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Experiencia en Fiscalización</a:t>
            </a:r>
          </a:p>
          <a:p>
            <a:pPr marL="371464" indent="-371464" algn="just" defTabSz="990570" fontAlgn="ctr" hangingPunct="0">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Personal Certificado en HSE (BOSIET, MAERK, etc.)</a:t>
            </a:r>
          </a:p>
          <a:p>
            <a:pPr marL="371464" indent="-371464" algn="just" defTabSz="990570" fontAlgn="ctr" hangingPunct="0">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Coordinación de proyectos de gran porte con actores nacionales (DINACEA, ANP, DNA, SOHMA, PNN, DINARA, Operadores Cables Submarinos, </a:t>
            </a:r>
            <a:r>
              <a:rPr lang="es-UY" sz="2000" dirty="0" err="1">
                <a:solidFill>
                  <a:schemeClr val="tx1">
                    <a:lumMod val="65000"/>
                    <a:lumOff val="35000"/>
                  </a:schemeClr>
                </a:solidFill>
                <a:latin typeface="Calibri" panose="020F0502020204030204" pitchFamily="34" charset="0"/>
                <a:ea typeface="Times New Roman" panose="02020603050405020304" pitchFamily="18" charset="0"/>
              </a:rPr>
              <a:t>ONGs</a:t>
            </a:r>
            <a:r>
              <a:rPr lang="es-UY" sz="2000" dirty="0">
                <a:solidFill>
                  <a:schemeClr val="tx1">
                    <a:lumMod val="65000"/>
                    <a:lumOff val="35000"/>
                  </a:schemeClr>
                </a:solidFill>
                <a:latin typeface="Calibri" panose="020F0502020204030204" pitchFamily="34" charset="0"/>
                <a:ea typeface="Times New Roman" panose="02020603050405020304" pitchFamily="18" charset="0"/>
              </a:rPr>
              <a:t>, etc.)</a:t>
            </a:r>
          </a:p>
          <a:p>
            <a:pPr marL="371464" indent="-371464" algn="just" defTabSz="990570" fontAlgn="ctr" hangingPunct="0">
              <a:spcBef>
                <a:spcPct val="20000"/>
              </a:spcBef>
              <a:buFont typeface="Arial" panose="020B0604020202020204" pitchFamily="34" charset="0"/>
              <a:buChar char="•"/>
              <a:defRPr/>
            </a:pPr>
            <a:r>
              <a:rPr lang="es-UY" sz="2000" dirty="0">
                <a:solidFill>
                  <a:schemeClr val="tx1">
                    <a:lumMod val="65000"/>
                    <a:lumOff val="35000"/>
                  </a:schemeClr>
                </a:solidFill>
                <a:latin typeface="Calibri" panose="020F0502020204030204" pitchFamily="34" charset="0"/>
                <a:ea typeface="Times New Roman" panose="02020603050405020304" pitchFamily="18" charset="0"/>
              </a:rPr>
              <a:t>Manual de Operaciones Exploratorias del Offshore de Uruguay</a:t>
            </a:r>
          </a:p>
        </p:txBody>
      </p:sp>
      <p:pic>
        <p:nvPicPr>
          <p:cNvPr id="11" name="5 Imagen">
            <a:extLst>
              <a:ext uri="{FF2B5EF4-FFF2-40B4-BE49-F238E27FC236}">
                <a16:creationId xmlns:a16="http://schemas.microsoft.com/office/drawing/2014/main" id="{5EDD67C0-B7FC-4E87-B534-5A08C9A1FF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9221" y="1175931"/>
            <a:ext cx="2813878" cy="2233009"/>
          </a:xfrm>
          <a:prstGeom prst="rect">
            <a:avLst/>
          </a:prstGeom>
        </p:spPr>
      </p:pic>
      <p:pic>
        <p:nvPicPr>
          <p:cNvPr id="12" name="Picture 2">
            <a:extLst>
              <a:ext uri="{FF2B5EF4-FFF2-40B4-BE49-F238E27FC236}">
                <a16:creationId xmlns:a16="http://schemas.microsoft.com/office/drawing/2014/main" id="{4879BA0D-F79A-4D63-B330-E0A976426BB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9264972" y="1196752"/>
            <a:ext cx="2813878" cy="223224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ítulo 1">
            <a:extLst>
              <a:ext uri="{FF2B5EF4-FFF2-40B4-BE49-F238E27FC236}">
                <a16:creationId xmlns:a16="http://schemas.microsoft.com/office/drawing/2014/main" id="{1ED395BD-3BC7-47A2-86F0-4F87AE3D88D9}"/>
              </a:ext>
            </a:extLst>
          </p:cNvPr>
          <p:cNvSpPr>
            <a:spLocks noGrp="1"/>
          </p:cNvSpPr>
          <p:nvPr>
            <p:ph type="title"/>
          </p:nvPr>
        </p:nvSpPr>
        <p:spPr>
          <a:xfrm>
            <a:off x="3095539" y="182236"/>
            <a:ext cx="573447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Experiencia en operaciones offshore</a:t>
            </a:r>
            <a:endParaRPr lang="es-UY" sz="2800" b="1" i="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139569603"/>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19609D3-EC95-4519-A5CC-6AF79E6BFCDE}"/>
              </a:ext>
            </a:extLst>
          </p:cNvPr>
          <p:cNvSpPr txBox="1"/>
          <p:nvPr/>
        </p:nvSpPr>
        <p:spPr>
          <a:xfrm>
            <a:off x="224900" y="1310557"/>
            <a:ext cx="6048672" cy="1540763"/>
          </a:xfrm>
          <a:prstGeom prst="rect">
            <a:avLst/>
          </a:prstGeom>
        </p:spPr>
        <p:txBody>
          <a:bodyPr vert="horz" lIns="91440" tIns="45720" rIns="91440" bIns="45720" rtlCol="0">
            <a:normAutofit fontScale="85000" lnSpcReduction="10000"/>
          </a:bodyPr>
          <a:lstStyle/>
          <a:p>
            <a:pPr defTabSz="990570" fontAlgn="ctr">
              <a:spcBef>
                <a:spcPct val="20000"/>
              </a:spcBef>
            </a:pPr>
            <a:r>
              <a:rPr lang="es-ES" sz="2400" dirty="0">
                <a:solidFill>
                  <a:schemeClr val="tx1">
                    <a:lumMod val="65000"/>
                    <a:lumOff val="35000"/>
                  </a:schemeClr>
                </a:solidFill>
              </a:rPr>
              <a:t>Conocimiento geológico</a:t>
            </a:r>
          </a:p>
          <a:p>
            <a:pPr marL="342900" indent="-342900" defTabSz="990570" fontAlgn="ctr">
              <a:spcBef>
                <a:spcPct val="20000"/>
              </a:spcBef>
              <a:buFont typeface="Arial" panose="020B0604020202020204" pitchFamily="34" charset="0"/>
              <a:buChar char="•"/>
            </a:pPr>
            <a:r>
              <a:rPr lang="es-ES" sz="2400" dirty="0">
                <a:solidFill>
                  <a:schemeClr val="tx1">
                    <a:lumMod val="65000"/>
                    <a:lumOff val="35000"/>
                  </a:schemeClr>
                </a:solidFill>
              </a:rPr>
              <a:t>Datos e información de subsuelo</a:t>
            </a:r>
          </a:p>
          <a:p>
            <a:pPr marL="342900" indent="-342900" defTabSz="990570" fontAlgn="ctr">
              <a:spcBef>
                <a:spcPct val="20000"/>
              </a:spcBef>
              <a:buFont typeface="Arial" panose="020B0604020202020204" pitchFamily="34" charset="0"/>
              <a:buChar char="•"/>
            </a:pPr>
            <a:r>
              <a:rPr lang="es-ES" sz="2400" dirty="0">
                <a:solidFill>
                  <a:schemeClr val="tx1">
                    <a:lumMod val="65000"/>
                    <a:lumOff val="35000"/>
                  </a:schemeClr>
                </a:solidFill>
              </a:rPr>
              <a:t>Leads y prospectos para almacenamiento (CO</a:t>
            </a:r>
            <a:r>
              <a:rPr lang="es-ES" sz="2400" baseline="-25000" dirty="0">
                <a:solidFill>
                  <a:schemeClr val="tx1">
                    <a:lumMod val="65000"/>
                    <a:lumOff val="35000"/>
                  </a:schemeClr>
                </a:solidFill>
              </a:rPr>
              <a:t>2</a:t>
            </a:r>
            <a:r>
              <a:rPr lang="es-ES" sz="2400" dirty="0">
                <a:solidFill>
                  <a:schemeClr val="tx1">
                    <a:lumMod val="65000"/>
                    <a:lumOff val="35000"/>
                  </a:schemeClr>
                </a:solidFill>
              </a:rPr>
              <a:t>, H</a:t>
            </a:r>
            <a:r>
              <a:rPr lang="es-ES" sz="2400" baseline="-25000" dirty="0">
                <a:solidFill>
                  <a:schemeClr val="tx1">
                    <a:lumMod val="65000"/>
                    <a:lumOff val="35000"/>
                  </a:schemeClr>
                </a:solidFill>
              </a:rPr>
              <a:t>2</a:t>
            </a:r>
            <a:r>
              <a:rPr lang="es-ES" sz="2400" dirty="0">
                <a:solidFill>
                  <a:schemeClr val="tx1">
                    <a:lumMod val="65000"/>
                    <a:lumOff val="35000"/>
                  </a:schemeClr>
                </a:solidFill>
              </a:rPr>
              <a:t>)</a:t>
            </a:r>
          </a:p>
          <a:p>
            <a:pPr marL="342900" indent="-342900" defTabSz="990570" fontAlgn="ctr">
              <a:spcBef>
                <a:spcPct val="20000"/>
              </a:spcBef>
              <a:buFont typeface="Arial" panose="020B0604020202020204" pitchFamily="34" charset="0"/>
              <a:buChar char="•"/>
            </a:pPr>
            <a:r>
              <a:rPr lang="es-ES" sz="2400" dirty="0">
                <a:solidFill>
                  <a:schemeClr val="tx1">
                    <a:lumMod val="65000"/>
                    <a:lumOff val="35000"/>
                  </a:schemeClr>
                </a:solidFill>
              </a:rPr>
              <a:t>Potencial de almacenamiento onshore y offshore</a:t>
            </a:r>
          </a:p>
        </p:txBody>
      </p:sp>
      <p:grpSp>
        <p:nvGrpSpPr>
          <p:cNvPr id="2" name="Grupo 1">
            <a:extLst>
              <a:ext uri="{FF2B5EF4-FFF2-40B4-BE49-F238E27FC236}">
                <a16:creationId xmlns:a16="http://schemas.microsoft.com/office/drawing/2014/main" id="{961E8965-ACDD-478E-91CD-636381A54361}"/>
              </a:ext>
            </a:extLst>
          </p:cNvPr>
          <p:cNvGrpSpPr/>
          <p:nvPr/>
        </p:nvGrpSpPr>
        <p:grpSpPr>
          <a:xfrm>
            <a:off x="6648432" y="3502587"/>
            <a:ext cx="3172937" cy="2575244"/>
            <a:chOff x="6648432" y="3502587"/>
            <a:chExt cx="3172937" cy="2575244"/>
          </a:xfrm>
        </p:grpSpPr>
        <p:pic>
          <p:nvPicPr>
            <p:cNvPr id="12" name="Picture 2">
              <a:extLst>
                <a:ext uri="{FF2B5EF4-FFF2-40B4-BE49-F238E27FC236}">
                  <a16:creationId xmlns:a16="http://schemas.microsoft.com/office/drawing/2014/main" id="{BA06EFDD-2D91-499F-804C-DD03744A02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432" y="3502587"/>
              <a:ext cx="3172937" cy="257524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7 CuadroTexto">
              <a:extLst>
                <a:ext uri="{FF2B5EF4-FFF2-40B4-BE49-F238E27FC236}">
                  <a16:creationId xmlns:a16="http://schemas.microsoft.com/office/drawing/2014/main" id="{00F9D196-1EE7-4ECE-B155-A79D7A67864F}"/>
                </a:ext>
              </a:extLst>
            </p:cNvPr>
            <p:cNvSpPr txBox="1"/>
            <p:nvPr/>
          </p:nvSpPr>
          <p:spPr>
            <a:xfrm>
              <a:off x="6661652" y="4531258"/>
              <a:ext cx="149339" cy="150735"/>
            </a:xfrm>
            <a:prstGeom prst="rect">
              <a:avLst/>
            </a:prstGeom>
            <a:solidFill>
              <a:schemeClr val="bg1"/>
            </a:solidFill>
          </p:spPr>
          <p:txBody>
            <a:bodyPr wrap="none" rtlCol="0">
              <a:spAutoFit/>
            </a:bodyPr>
            <a:lstStyle/>
            <a:p>
              <a:r>
                <a:rPr lang="en-US" sz="1200" dirty="0"/>
                <a:t>A</a:t>
              </a:r>
            </a:p>
          </p:txBody>
        </p:sp>
        <p:sp>
          <p:nvSpPr>
            <p:cNvPr id="10" name="27 CuadroTexto">
              <a:extLst>
                <a:ext uri="{FF2B5EF4-FFF2-40B4-BE49-F238E27FC236}">
                  <a16:creationId xmlns:a16="http://schemas.microsoft.com/office/drawing/2014/main" id="{AA119FA6-BB25-48D3-962C-D1BED37F8685}"/>
                </a:ext>
              </a:extLst>
            </p:cNvPr>
            <p:cNvSpPr txBox="1"/>
            <p:nvPr/>
          </p:nvSpPr>
          <p:spPr>
            <a:xfrm>
              <a:off x="6661652" y="4804607"/>
              <a:ext cx="149339" cy="150735"/>
            </a:xfrm>
            <a:prstGeom prst="rect">
              <a:avLst/>
            </a:prstGeom>
            <a:solidFill>
              <a:schemeClr val="bg1"/>
            </a:solidFill>
          </p:spPr>
          <p:txBody>
            <a:bodyPr wrap="none" rtlCol="0">
              <a:spAutoFit/>
            </a:bodyPr>
            <a:lstStyle/>
            <a:p>
              <a:r>
                <a:rPr lang="en-US" sz="1200" dirty="0"/>
                <a:t>B</a:t>
              </a:r>
            </a:p>
          </p:txBody>
        </p:sp>
        <p:sp>
          <p:nvSpPr>
            <p:cNvPr id="11" name="28 CuadroTexto">
              <a:extLst>
                <a:ext uri="{FF2B5EF4-FFF2-40B4-BE49-F238E27FC236}">
                  <a16:creationId xmlns:a16="http://schemas.microsoft.com/office/drawing/2014/main" id="{C3A9CCBA-CDA6-4C3F-8074-278D1949AABE}"/>
                </a:ext>
              </a:extLst>
            </p:cNvPr>
            <p:cNvSpPr txBox="1"/>
            <p:nvPr/>
          </p:nvSpPr>
          <p:spPr>
            <a:xfrm>
              <a:off x="6661652" y="5116396"/>
              <a:ext cx="149339" cy="150735"/>
            </a:xfrm>
            <a:prstGeom prst="rect">
              <a:avLst/>
            </a:prstGeom>
            <a:solidFill>
              <a:schemeClr val="bg1"/>
            </a:solidFill>
          </p:spPr>
          <p:txBody>
            <a:bodyPr wrap="none" rtlCol="0">
              <a:spAutoFit/>
            </a:bodyPr>
            <a:lstStyle/>
            <a:p>
              <a:r>
                <a:rPr lang="en-US" sz="1200" dirty="0"/>
                <a:t>C</a:t>
              </a:r>
            </a:p>
          </p:txBody>
        </p:sp>
      </p:grpSp>
      <p:pic>
        <p:nvPicPr>
          <p:cNvPr id="4" name="Picture 2" descr="Imagen digital de colores&#10;&#10;Descripción generada automáticamente con confianza media">
            <a:extLst>
              <a:ext uri="{FF2B5EF4-FFF2-40B4-BE49-F238E27FC236}">
                <a16:creationId xmlns:a16="http://schemas.microsoft.com/office/drawing/2014/main" id="{DC9CCE3A-E19F-4F66-B590-B253D22F4C3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7282250" y="908794"/>
            <a:ext cx="4129315" cy="2446619"/>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sp>
        <p:nvSpPr>
          <p:cNvPr id="13" name="CuadroTexto 12">
            <a:extLst>
              <a:ext uri="{FF2B5EF4-FFF2-40B4-BE49-F238E27FC236}">
                <a16:creationId xmlns:a16="http://schemas.microsoft.com/office/drawing/2014/main" id="{564112A5-5F36-4EDE-9AF3-02CA71BFDACE}"/>
              </a:ext>
            </a:extLst>
          </p:cNvPr>
          <p:cNvSpPr txBox="1"/>
          <p:nvPr/>
        </p:nvSpPr>
        <p:spPr>
          <a:xfrm>
            <a:off x="423638" y="3502587"/>
            <a:ext cx="4590721" cy="1946687"/>
          </a:xfrm>
          <a:prstGeom prst="rect">
            <a:avLst/>
          </a:prstGeom>
          <a:noFill/>
        </p:spPr>
        <p:txBody>
          <a:bodyPr wrap="square">
            <a:spAutoFit/>
          </a:bodyPr>
          <a:lstStyle/>
          <a:p>
            <a:pPr defTabSz="990570" fontAlgn="ctr">
              <a:lnSpc>
                <a:spcPct val="90000"/>
              </a:lnSpc>
              <a:spcBef>
                <a:spcPct val="20000"/>
              </a:spcBef>
            </a:pPr>
            <a:r>
              <a:rPr lang="es-ES" sz="2000" dirty="0">
                <a:solidFill>
                  <a:schemeClr val="tx1">
                    <a:lumMod val="65000"/>
                    <a:lumOff val="35000"/>
                  </a:schemeClr>
                </a:solidFill>
              </a:rPr>
              <a:t>Conocimiento y experiencia en ingeniería de reservorios</a:t>
            </a:r>
          </a:p>
          <a:p>
            <a:pPr marL="342900" indent="-342900" defTabSz="990570" fontAlgn="ctr">
              <a:lnSpc>
                <a:spcPct val="90000"/>
              </a:lnSpc>
              <a:spcBef>
                <a:spcPct val="20000"/>
              </a:spcBef>
              <a:buFont typeface="Arial" panose="020B0604020202020204" pitchFamily="34" charset="0"/>
              <a:buChar char="•"/>
            </a:pPr>
            <a:r>
              <a:rPr lang="es-ES" sz="2000" dirty="0">
                <a:solidFill>
                  <a:schemeClr val="tx1">
                    <a:lumMod val="65000"/>
                    <a:lumOff val="35000"/>
                  </a:schemeClr>
                </a:solidFill>
              </a:rPr>
              <a:t>Perforación</a:t>
            </a:r>
          </a:p>
          <a:p>
            <a:pPr marL="342900" indent="-342900" defTabSz="990570" fontAlgn="ctr">
              <a:lnSpc>
                <a:spcPct val="90000"/>
              </a:lnSpc>
              <a:spcBef>
                <a:spcPct val="20000"/>
              </a:spcBef>
              <a:buFont typeface="Arial" panose="020B0604020202020204" pitchFamily="34" charset="0"/>
              <a:buChar char="•"/>
            </a:pPr>
            <a:r>
              <a:rPr lang="es-ES" sz="2000" dirty="0">
                <a:solidFill>
                  <a:schemeClr val="tx1">
                    <a:lumMod val="65000"/>
                    <a:lumOff val="35000"/>
                  </a:schemeClr>
                </a:solidFill>
              </a:rPr>
              <a:t>Tecnología de subsuelo </a:t>
            </a:r>
          </a:p>
          <a:p>
            <a:pPr marL="342900" indent="-342900" defTabSz="990570" fontAlgn="ctr">
              <a:lnSpc>
                <a:spcPct val="90000"/>
              </a:lnSpc>
              <a:spcBef>
                <a:spcPct val="20000"/>
              </a:spcBef>
              <a:buFont typeface="Arial" panose="020B0604020202020204" pitchFamily="34" charset="0"/>
              <a:buChar char="•"/>
            </a:pPr>
            <a:r>
              <a:rPr lang="es-ES" sz="2000" dirty="0">
                <a:solidFill>
                  <a:schemeClr val="tx1">
                    <a:lumMod val="65000"/>
                    <a:lumOff val="35000"/>
                  </a:schemeClr>
                </a:solidFill>
              </a:rPr>
              <a:t>Infraestructura para inyección y producción de fluidos</a:t>
            </a:r>
          </a:p>
        </p:txBody>
      </p:sp>
      <p:sp>
        <p:nvSpPr>
          <p:cNvPr id="14" name="Título 1">
            <a:extLst>
              <a:ext uri="{FF2B5EF4-FFF2-40B4-BE49-F238E27FC236}">
                <a16:creationId xmlns:a16="http://schemas.microsoft.com/office/drawing/2014/main" id="{DA286A28-7AE4-4343-9E8A-FA7446089F2F}"/>
              </a:ext>
            </a:extLst>
          </p:cNvPr>
          <p:cNvSpPr>
            <a:spLocks noGrp="1"/>
          </p:cNvSpPr>
          <p:nvPr>
            <p:ph type="title"/>
          </p:nvPr>
        </p:nvSpPr>
        <p:spPr>
          <a:xfrm>
            <a:off x="1375794" y="182236"/>
            <a:ext cx="8674217"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Conocimiento geológico y de ingeniería de reservorios</a:t>
            </a:r>
            <a:endParaRPr lang="es-UY" sz="2800" b="1" i="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3224275887"/>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519609D3-EC95-4519-A5CC-6AF79E6BFCDE}"/>
              </a:ext>
            </a:extLst>
          </p:cNvPr>
          <p:cNvSpPr txBox="1"/>
          <p:nvPr/>
        </p:nvSpPr>
        <p:spPr>
          <a:xfrm>
            <a:off x="58426" y="1280418"/>
            <a:ext cx="6427842" cy="4708981"/>
          </a:xfrm>
          <a:prstGeom prst="rect">
            <a:avLst/>
          </a:prstGeom>
          <a:noFill/>
        </p:spPr>
        <p:txBody>
          <a:bodyPr wrap="square">
            <a:spAutoFit/>
          </a:bodyPr>
          <a:lstStyle/>
          <a:p>
            <a:pPr marL="342900"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Diseño, ejecución y seguimiento de contratos petroleros</a:t>
            </a:r>
          </a:p>
          <a:p>
            <a:pPr marL="342900"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Experiencia en el trato y negociación con </a:t>
            </a:r>
            <a:r>
              <a:rPr lang="es-ES" sz="2000" u="sng" dirty="0">
                <a:solidFill>
                  <a:schemeClr val="tx1">
                    <a:lumMod val="65000"/>
                    <a:lumOff val="35000"/>
                  </a:schemeClr>
                </a:solidFill>
                <a:ea typeface="Times New Roman" panose="02020603050405020304" pitchFamily="18" charset="0"/>
              </a:rPr>
              <a:t>petroleras </a:t>
            </a:r>
          </a:p>
          <a:p>
            <a:pPr marL="800100" lvl="1"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Industria O&amp;G con décadas de experiencia offshore</a:t>
            </a:r>
          </a:p>
          <a:p>
            <a:pPr marL="800100" lvl="1"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Transición de “petroleras” a “energéticas”</a:t>
            </a:r>
          </a:p>
          <a:p>
            <a:pPr marL="800100" lvl="1"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Participando en Rondas de Eólica en el mundo</a:t>
            </a:r>
          </a:p>
          <a:p>
            <a:pPr marL="800100" lvl="1" indent="-342900" algn="just" fontAlgn="ctr" hangingPunct="0">
              <a:lnSpc>
                <a:spcPct val="150000"/>
              </a:lnSpc>
              <a:buFont typeface="Arial" panose="020B0604020202020204" pitchFamily="34" charset="0"/>
              <a:buChar char="•"/>
            </a:pPr>
            <a:r>
              <a:rPr lang="es-ES" sz="2000" dirty="0" err="1">
                <a:solidFill>
                  <a:schemeClr val="tx1">
                    <a:lumMod val="65000"/>
                    <a:lumOff val="35000"/>
                  </a:schemeClr>
                </a:solidFill>
                <a:ea typeface="Times New Roman" panose="02020603050405020304" pitchFamily="18" charset="0"/>
              </a:rPr>
              <a:t>Equinor</a:t>
            </a:r>
            <a:r>
              <a:rPr lang="es-ES" sz="2000" dirty="0">
                <a:solidFill>
                  <a:schemeClr val="tx1">
                    <a:lumMod val="65000"/>
                    <a:lumOff val="35000"/>
                  </a:schemeClr>
                </a:solidFill>
                <a:ea typeface="Times New Roman" panose="02020603050405020304" pitchFamily="18" charset="0"/>
              </a:rPr>
              <a:t>, BP, Total, Shell, etc. participaron en Ronda Uruguay</a:t>
            </a:r>
          </a:p>
          <a:p>
            <a:pPr marL="800100" lvl="1" indent="-342900" algn="just" fontAlgn="ctr" hangingPunct="0">
              <a:lnSpc>
                <a:spcPct val="150000"/>
              </a:lnSpc>
              <a:buFont typeface="Arial" panose="020B0604020202020204" pitchFamily="34" charset="0"/>
              <a:buChar char="•"/>
            </a:pPr>
            <a:r>
              <a:rPr lang="es-ES" sz="2000" dirty="0">
                <a:solidFill>
                  <a:schemeClr val="tx1">
                    <a:lumMod val="65000"/>
                    <a:lumOff val="35000"/>
                  </a:schemeClr>
                </a:solidFill>
                <a:ea typeface="Times New Roman" panose="02020603050405020304" pitchFamily="18" charset="0"/>
              </a:rPr>
              <a:t>Están surgiendo nuevas “</a:t>
            </a:r>
            <a:r>
              <a:rPr lang="es-ES" sz="2000" dirty="0" err="1">
                <a:solidFill>
                  <a:schemeClr val="tx1">
                    <a:lumMod val="65000"/>
                    <a:lumOff val="35000"/>
                  </a:schemeClr>
                </a:solidFill>
                <a:ea typeface="Times New Roman" panose="02020603050405020304" pitchFamily="18" charset="0"/>
              </a:rPr>
              <a:t>clean</a:t>
            </a:r>
            <a:r>
              <a:rPr lang="es-ES" sz="2000" dirty="0">
                <a:solidFill>
                  <a:schemeClr val="tx1">
                    <a:lumMod val="65000"/>
                    <a:lumOff val="35000"/>
                  </a:schemeClr>
                </a:solidFill>
                <a:ea typeface="Times New Roman" panose="02020603050405020304" pitchFamily="18" charset="0"/>
              </a:rPr>
              <a:t> </a:t>
            </a:r>
            <a:r>
              <a:rPr lang="es-ES" sz="2000" dirty="0" err="1">
                <a:solidFill>
                  <a:schemeClr val="tx1">
                    <a:lumMod val="65000"/>
                    <a:lumOff val="35000"/>
                  </a:schemeClr>
                </a:solidFill>
                <a:ea typeface="Times New Roman" panose="02020603050405020304" pitchFamily="18" charset="0"/>
              </a:rPr>
              <a:t>super-majors</a:t>
            </a:r>
            <a:r>
              <a:rPr lang="es-ES" sz="2000" dirty="0">
                <a:solidFill>
                  <a:schemeClr val="tx1">
                    <a:lumMod val="65000"/>
                    <a:lumOff val="35000"/>
                  </a:schemeClr>
                </a:solidFill>
                <a:ea typeface="Times New Roman" panose="02020603050405020304" pitchFamily="18" charset="0"/>
              </a:rPr>
              <a:t>” (</a:t>
            </a:r>
            <a:r>
              <a:rPr lang="es-ES" sz="2000" dirty="0" err="1">
                <a:solidFill>
                  <a:schemeClr val="tx1">
                    <a:lumMod val="65000"/>
                    <a:lumOff val="35000"/>
                  </a:schemeClr>
                </a:solidFill>
                <a:ea typeface="Times New Roman" panose="02020603050405020304" pitchFamily="18" charset="0"/>
              </a:rPr>
              <a:t>Orsted</a:t>
            </a:r>
            <a:r>
              <a:rPr lang="es-ES" sz="2000" dirty="0">
                <a:solidFill>
                  <a:schemeClr val="tx1">
                    <a:lumMod val="65000"/>
                    <a:lumOff val="35000"/>
                  </a:schemeClr>
                </a:solidFill>
                <a:ea typeface="Times New Roman" panose="02020603050405020304" pitchFamily="18" charset="0"/>
              </a:rPr>
              <a:t>, Enel, Iberdrola, Next Era Energy, etc.)</a:t>
            </a:r>
          </a:p>
          <a:p>
            <a:pPr marL="800100" lvl="1" indent="-342900" algn="just" fontAlgn="ctr" hangingPunct="0">
              <a:lnSpc>
                <a:spcPct val="150000"/>
              </a:lnSpc>
              <a:buFont typeface="Arial" panose="020B0604020202020204" pitchFamily="34" charset="0"/>
              <a:buChar char="•"/>
            </a:pPr>
            <a:endParaRPr lang="es-UY" sz="2000" dirty="0">
              <a:ea typeface="Times New Roman" panose="02020603050405020304" pitchFamily="18" charset="0"/>
            </a:endParaRPr>
          </a:p>
        </p:txBody>
      </p:sp>
      <p:sp>
        <p:nvSpPr>
          <p:cNvPr id="4" name="Título 1">
            <a:extLst>
              <a:ext uri="{FF2B5EF4-FFF2-40B4-BE49-F238E27FC236}">
                <a16:creationId xmlns:a16="http://schemas.microsoft.com/office/drawing/2014/main" id="{093746B0-E0E0-4C2C-A829-61A36796AA50}"/>
              </a:ext>
            </a:extLst>
          </p:cNvPr>
          <p:cNvSpPr>
            <a:spLocks noGrp="1"/>
          </p:cNvSpPr>
          <p:nvPr>
            <p:ph type="title"/>
          </p:nvPr>
        </p:nvSpPr>
        <p:spPr>
          <a:xfrm>
            <a:off x="385894" y="182236"/>
            <a:ext cx="11593585"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Experiencia en rondas y contratos offshore con empresas internacionales</a:t>
            </a:r>
            <a:endParaRPr lang="es-UY" sz="2800" b="1" i="1" dirty="0">
              <a:solidFill>
                <a:schemeClr val="accent1">
                  <a:lumMod val="75000"/>
                </a:schemeClr>
              </a:solidFill>
              <a:latin typeface="+mn-lt"/>
              <a:ea typeface="+mn-ea"/>
              <a:cs typeface="+mn-cs"/>
            </a:endParaRPr>
          </a:p>
        </p:txBody>
      </p:sp>
      <p:pic>
        <p:nvPicPr>
          <p:cNvPr id="5" name="Picture 4">
            <a:extLst>
              <a:ext uri="{FF2B5EF4-FFF2-40B4-BE49-F238E27FC236}">
                <a16:creationId xmlns:a16="http://schemas.microsoft.com/office/drawing/2014/main" id="{D341496E-1596-474D-B2F1-AAC225B1F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4094" y="3634909"/>
            <a:ext cx="922508" cy="6307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 descr="cabecera_logo">
            <a:hlinkClick r:id="rId6"/>
            <a:extLst>
              <a:ext uri="{FF2B5EF4-FFF2-40B4-BE49-F238E27FC236}">
                <a16:creationId xmlns:a16="http://schemas.microsoft.com/office/drawing/2014/main" id="{127C7A84-6B89-42B6-B30E-B5765E5E2A65}"/>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892736" y="1706852"/>
            <a:ext cx="792769" cy="49448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3 Imagen">
            <a:extLst>
              <a:ext uri="{FF2B5EF4-FFF2-40B4-BE49-F238E27FC236}">
                <a16:creationId xmlns:a16="http://schemas.microsoft.com/office/drawing/2014/main" id="{CF1A9954-923C-4400-A433-67D32A9E2B48}"/>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029872" y="2354322"/>
            <a:ext cx="575147" cy="50644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7 Imagen">
            <a:extLst>
              <a:ext uri="{FF2B5EF4-FFF2-40B4-BE49-F238E27FC236}">
                <a16:creationId xmlns:a16="http://schemas.microsoft.com/office/drawing/2014/main" id="{37AE3E66-7AA8-43B5-B4B8-9898BD01F3FA}"/>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9398331" y="2600052"/>
            <a:ext cx="1452176" cy="29093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8 Imagen">
            <a:extLst>
              <a:ext uri="{FF2B5EF4-FFF2-40B4-BE49-F238E27FC236}">
                <a16:creationId xmlns:a16="http://schemas.microsoft.com/office/drawing/2014/main" id="{F2E22DBB-7BD8-45B4-BB56-58C941290C59}"/>
              </a:ext>
            </a:extLst>
          </p:cNvPr>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9493779" y="1652188"/>
            <a:ext cx="660011" cy="61240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2" name="9 Imagen">
            <a:extLst>
              <a:ext uri="{FF2B5EF4-FFF2-40B4-BE49-F238E27FC236}">
                <a16:creationId xmlns:a16="http://schemas.microsoft.com/office/drawing/2014/main" id="{5319A466-8BA8-438B-AA7C-0BC187F361B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08949" y="2733428"/>
            <a:ext cx="607260" cy="42497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4 Imagen">
            <a:extLst>
              <a:ext uri="{FF2B5EF4-FFF2-40B4-BE49-F238E27FC236}">
                <a16:creationId xmlns:a16="http://schemas.microsoft.com/office/drawing/2014/main" id="{3A938295-5304-4772-ABCD-119DF2D5F825}"/>
              </a:ext>
            </a:extLst>
          </p:cNvPr>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0269293" y="1889491"/>
            <a:ext cx="801399" cy="5022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descr="Resultado de imagen para inpex">
            <a:extLst>
              <a:ext uri="{FF2B5EF4-FFF2-40B4-BE49-F238E27FC236}">
                <a16:creationId xmlns:a16="http://schemas.microsoft.com/office/drawing/2014/main" id="{D8F5E0B3-970F-4E8B-9FEB-D425660DFF9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605019" y="3027082"/>
            <a:ext cx="1188058" cy="21064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8" name="Picture 4" descr="Imagen relacionada">
            <a:extLst>
              <a:ext uri="{FF2B5EF4-FFF2-40B4-BE49-F238E27FC236}">
                <a16:creationId xmlns:a16="http://schemas.microsoft.com/office/drawing/2014/main" id="{5180852D-BF16-4BFE-8550-9C332D0CF53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850507" y="2577324"/>
            <a:ext cx="801399" cy="68816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Imagen 14" descr="T:\SALA\Proyectos\Uruguay\Rondas\RONDA III\Página Web\Logos empresas\EMGS_logo.jpg">
            <a:extLst>
              <a:ext uri="{FF2B5EF4-FFF2-40B4-BE49-F238E27FC236}">
                <a16:creationId xmlns:a16="http://schemas.microsoft.com/office/drawing/2014/main" id="{D8D323BD-BACD-4D91-ADEE-B0DDE87107C9}"/>
              </a:ext>
            </a:extLst>
          </p:cNvPr>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86947" y="3781180"/>
            <a:ext cx="1003374" cy="286416"/>
          </a:xfrm>
          <a:prstGeom prst="rect">
            <a:avLst/>
          </a:prstGeom>
          <a:noFill/>
          <a:ln>
            <a:noFill/>
          </a:ln>
        </p:spPr>
      </p:pic>
      <p:pic>
        <p:nvPicPr>
          <p:cNvPr id="20" name="Imagen 2" descr="\\Turbidita\e&amp;p\SALA\Presentaciones y Pósters E&amp;P\Posters 2016_01\logos\FIT_Schlumberger.JPG">
            <a:extLst>
              <a:ext uri="{FF2B5EF4-FFF2-40B4-BE49-F238E27FC236}">
                <a16:creationId xmlns:a16="http://schemas.microsoft.com/office/drawing/2014/main" id="{15DDC2E5-6166-4386-98C0-C6F8B1EEBEA0}"/>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157627" y="4616083"/>
            <a:ext cx="1064960" cy="384892"/>
          </a:xfrm>
          <a:prstGeom prst="rect">
            <a:avLst/>
          </a:prstGeom>
          <a:noFill/>
          <a:ln>
            <a:noFill/>
          </a:ln>
        </p:spPr>
      </p:pic>
      <p:pic>
        <p:nvPicPr>
          <p:cNvPr id="21" name="Imagen 10" descr="T:\SALA\Proyectos\Uruguay\Rondas\RONDA III\Página Web\Logos empresas\gxt.gif">
            <a:extLst>
              <a:ext uri="{FF2B5EF4-FFF2-40B4-BE49-F238E27FC236}">
                <a16:creationId xmlns:a16="http://schemas.microsoft.com/office/drawing/2014/main" id="{AD8263E8-3F0C-435E-8220-FB058A1E8BE1}"/>
              </a:ext>
            </a:extLst>
          </p:cNvPr>
          <p:cNvPicPr/>
          <p:nvPr/>
        </p:nvPicPr>
        <p:blipFill rotWithShape="1">
          <a:blip r:embed="rId17" cstate="print">
            <a:extLst>
              <a:ext uri="{28A0092B-C50C-407E-A947-70E740481C1C}">
                <a14:useLocalDpi xmlns:a14="http://schemas.microsoft.com/office/drawing/2010/main" val="0"/>
              </a:ext>
            </a:extLst>
          </a:blip>
          <a:srcRect t="28092" b="24566"/>
          <a:stretch/>
        </p:blipFill>
        <p:spPr bwMode="auto">
          <a:xfrm>
            <a:off x="10566087" y="4463851"/>
            <a:ext cx="1223573" cy="420417"/>
          </a:xfrm>
          <a:prstGeom prst="rect">
            <a:avLst/>
          </a:prstGeom>
          <a:noFill/>
          <a:ln>
            <a:noFill/>
          </a:ln>
        </p:spPr>
      </p:pic>
      <p:pic>
        <p:nvPicPr>
          <p:cNvPr id="22" name="Imagen 9" descr="T:\SALA\Proyectos\Uruguay\Rondas\RONDA III\Página Web\Logos empresas\spectrum.jpg">
            <a:extLst>
              <a:ext uri="{FF2B5EF4-FFF2-40B4-BE49-F238E27FC236}">
                <a16:creationId xmlns:a16="http://schemas.microsoft.com/office/drawing/2014/main" id="{EBF69450-A356-4EB4-BC7E-04F21E369E36}"/>
              </a:ext>
            </a:extLst>
          </p:cNvPr>
          <p:cNvPicPr/>
          <p:nvPr/>
        </p:nvPicPr>
        <p:blipFill rotWithShape="1">
          <a:blip r:embed="rId18" cstate="print">
            <a:extLst>
              <a:ext uri="{28A0092B-C50C-407E-A947-70E740481C1C}">
                <a14:useLocalDpi xmlns:a14="http://schemas.microsoft.com/office/drawing/2010/main" val="0"/>
              </a:ext>
            </a:extLst>
          </a:blip>
          <a:srcRect/>
          <a:stretch/>
        </p:blipFill>
        <p:spPr bwMode="auto">
          <a:xfrm>
            <a:off x="8921234" y="3734036"/>
            <a:ext cx="1535920" cy="395355"/>
          </a:xfrm>
          <a:prstGeom prst="rect">
            <a:avLst/>
          </a:prstGeom>
          <a:noFill/>
          <a:ln>
            <a:noFill/>
          </a:ln>
          <a:extLst>
            <a:ext uri="{53640926-AAD7-44D8-BBD7-CCE9431645EC}">
              <a14:shadowObscured xmlns:a14="http://schemas.microsoft.com/office/drawing/2010/main"/>
            </a:ext>
          </a:extLst>
        </p:spPr>
      </p:pic>
      <p:pic>
        <p:nvPicPr>
          <p:cNvPr id="23" name="Imagen 1" descr="C:\Users\cromeu\Desktop\2014\Multicliente\PGS\PGS_LOGO_HIGHRES_RGB.JPG">
            <a:extLst>
              <a:ext uri="{FF2B5EF4-FFF2-40B4-BE49-F238E27FC236}">
                <a16:creationId xmlns:a16="http://schemas.microsoft.com/office/drawing/2014/main" id="{DC00C4BC-D420-4ED7-8BF2-A4C723B4A435}"/>
              </a:ext>
            </a:extLst>
          </p:cNvPr>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24193" y="3678429"/>
            <a:ext cx="568216" cy="734734"/>
          </a:xfrm>
          <a:prstGeom prst="rect">
            <a:avLst/>
          </a:prstGeom>
          <a:noFill/>
          <a:ln>
            <a:noFill/>
          </a:ln>
        </p:spPr>
      </p:pic>
      <p:pic>
        <p:nvPicPr>
          <p:cNvPr id="24" name="Picture 2">
            <a:extLst>
              <a:ext uri="{FF2B5EF4-FFF2-40B4-BE49-F238E27FC236}">
                <a16:creationId xmlns:a16="http://schemas.microsoft.com/office/drawing/2014/main" id="{D2892763-10BF-4D8B-8541-6A331B5FD902}"/>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354247" y="4294927"/>
            <a:ext cx="1252613" cy="43337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5" name="7 Imagen" descr="https://nebula.wsimg.com/b1e72737d95d0e94a094355a8b4cda28?AccessKeyId=2D3712D97C942BF5AE8E&amp;disposition=0&amp;alloworigin=1">
            <a:extLst>
              <a:ext uri="{FF2B5EF4-FFF2-40B4-BE49-F238E27FC236}">
                <a16:creationId xmlns:a16="http://schemas.microsoft.com/office/drawing/2014/main" id="{4DEC887C-DF4A-4F59-8990-C30B25DA1788}"/>
              </a:ext>
            </a:extLst>
          </p:cNvPr>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43351" y="4574164"/>
            <a:ext cx="836703" cy="407947"/>
          </a:xfrm>
          <a:prstGeom prst="rect">
            <a:avLst/>
          </a:prstGeom>
          <a:noFill/>
          <a:ln>
            <a:noFill/>
          </a:ln>
        </p:spPr>
      </p:pic>
      <p:pic>
        <p:nvPicPr>
          <p:cNvPr id="26" name="Picture 5">
            <a:extLst>
              <a:ext uri="{FF2B5EF4-FFF2-40B4-BE49-F238E27FC236}">
                <a16:creationId xmlns:a16="http://schemas.microsoft.com/office/drawing/2014/main" id="{9F5B728C-1511-444A-92A5-8DFFC190E77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050228" y="4257633"/>
            <a:ext cx="1153355" cy="2643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Conector recto 26">
            <a:extLst>
              <a:ext uri="{FF2B5EF4-FFF2-40B4-BE49-F238E27FC236}">
                <a16:creationId xmlns:a16="http://schemas.microsoft.com/office/drawing/2014/main" id="{0C71B7F5-DED2-4E47-9B42-ECFF451514A5}"/>
              </a:ext>
            </a:extLst>
          </p:cNvPr>
          <p:cNvCxnSpPr/>
          <p:nvPr/>
        </p:nvCxnSpPr>
        <p:spPr>
          <a:xfrm>
            <a:off x="8261180" y="1720911"/>
            <a:ext cx="2690505" cy="0"/>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28" name="Picture 2" descr="Resultado de imagen de GALP">
            <a:extLst>
              <a:ext uri="{FF2B5EF4-FFF2-40B4-BE49-F238E27FC236}">
                <a16:creationId xmlns:a16="http://schemas.microsoft.com/office/drawing/2014/main" id="{D51DB6A1-AD30-40D4-9F2D-92635F2517D1}"/>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a:stretch/>
        </p:blipFill>
        <p:spPr bwMode="auto">
          <a:xfrm>
            <a:off x="8773619" y="1866050"/>
            <a:ext cx="609723" cy="65446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4" descr="Resultado de imagen de PETROBRAS">
            <a:extLst>
              <a:ext uri="{FF2B5EF4-FFF2-40B4-BE49-F238E27FC236}">
                <a16:creationId xmlns:a16="http://schemas.microsoft.com/office/drawing/2014/main" id="{3236C73C-E4C1-4ECC-806F-81A512EC9D96}"/>
              </a:ext>
            </a:extLst>
          </p:cNvPr>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6951929" y="1597373"/>
            <a:ext cx="878872" cy="1003771"/>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30" name="Conector recto 29">
            <a:extLst>
              <a:ext uri="{FF2B5EF4-FFF2-40B4-BE49-F238E27FC236}">
                <a16:creationId xmlns:a16="http://schemas.microsoft.com/office/drawing/2014/main" id="{B4F35FAB-D274-4751-B015-11BFCB5F045A}"/>
              </a:ext>
            </a:extLst>
          </p:cNvPr>
          <p:cNvCxnSpPr/>
          <p:nvPr/>
        </p:nvCxnSpPr>
        <p:spPr>
          <a:xfrm>
            <a:off x="8289121" y="4278236"/>
            <a:ext cx="269050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810D5879-EAB0-45A8-9DE8-DE08F58DB4B2}"/>
              </a:ext>
            </a:extLst>
          </p:cNvPr>
          <p:cNvCxnSpPr/>
          <p:nvPr/>
        </p:nvCxnSpPr>
        <p:spPr>
          <a:xfrm>
            <a:off x="6924385" y="1502293"/>
            <a:ext cx="5127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AA950AE2-C9CC-49C1-AE7A-4963DCF6C5CF}"/>
              </a:ext>
            </a:extLst>
          </p:cNvPr>
          <p:cNvCxnSpPr/>
          <p:nvPr/>
        </p:nvCxnSpPr>
        <p:spPr>
          <a:xfrm>
            <a:off x="6950221" y="3460343"/>
            <a:ext cx="5127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3B07E959-B0BE-446F-9339-A6DF2FFBF6D0}"/>
              </a:ext>
            </a:extLst>
          </p:cNvPr>
          <p:cNvCxnSpPr/>
          <p:nvPr/>
        </p:nvCxnSpPr>
        <p:spPr>
          <a:xfrm>
            <a:off x="6950221" y="5225240"/>
            <a:ext cx="5127585" cy="0"/>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Total presentó una nueva identidad visual con cambio de nombre y logo |  Marketing Registrado / La Comunidad del Marketing Deportivo">
            <a:extLst>
              <a:ext uri="{FF2B5EF4-FFF2-40B4-BE49-F238E27FC236}">
                <a16:creationId xmlns:a16="http://schemas.microsoft.com/office/drawing/2014/main" id="{35E622AE-7D3D-4BC0-B0F2-0BF6E81D3152}"/>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186195" y="1780035"/>
            <a:ext cx="818283" cy="64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207834"/>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80653E0B-0FA1-408F-BC3D-3E30978F192E}"/>
              </a:ext>
            </a:extLst>
          </p:cNvPr>
          <p:cNvSpPr>
            <a:spLocks noGrp="1"/>
          </p:cNvSpPr>
          <p:nvPr>
            <p:ph idx="1"/>
          </p:nvPr>
        </p:nvSpPr>
        <p:spPr>
          <a:xfrm>
            <a:off x="335359" y="1027611"/>
            <a:ext cx="10532937" cy="5556069"/>
          </a:xfrm>
        </p:spPr>
        <p:txBody>
          <a:bodyPr>
            <a:normAutofit/>
          </a:bodyPr>
          <a:lstStyle/>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El rol del hidrógeno en la transición energética</a:t>
            </a:r>
          </a:p>
          <a:p>
            <a:pPr marL="457200" indent="-457200">
              <a:lnSpc>
                <a:spcPct val="170000"/>
              </a:lnSpc>
              <a:buFont typeface="+mj-lt"/>
              <a:buAutoNum type="arabicPeriod"/>
            </a:pPr>
            <a:r>
              <a:rPr lang="es-ES" sz="2900" dirty="0">
                <a:solidFill>
                  <a:schemeClr val="bg1">
                    <a:lumMod val="65000"/>
                  </a:schemeClr>
                </a:solidFill>
                <a:latin typeface="Arial" panose="020B0604020202020204" pitchFamily="34" charset="0"/>
                <a:cs typeface="Arial" panose="020B0604020202020204" pitchFamily="34" charset="0"/>
              </a:rPr>
              <a:t>Potencialidad de desarrollo de hidrógeno en Uruguay </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Por qué ANCAP</a:t>
            </a:r>
          </a:p>
          <a:p>
            <a:pPr marL="457200" indent="-457200">
              <a:lnSpc>
                <a:spcPct val="170000"/>
              </a:lnSpc>
              <a:buFont typeface="+mj-lt"/>
              <a:buAutoNum type="arabicPeriod"/>
            </a:pPr>
            <a:r>
              <a:rPr lang="es-UY" sz="2900" b="1" dirty="0">
                <a:solidFill>
                  <a:schemeClr val="tx1">
                    <a:lumMod val="65000"/>
                    <a:lumOff val="35000"/>
                  </a:schemeClr>
                </a:solidFill>
                <a:latin typeface="Arial" panose="020B0604020202020204" pitchFamily="34" charset="0"/>
                <a:cs typeface="Arial" panose="020B0604020202020204" pitchFamily="34" charset="0"/>
              </a:rPr>
              <a:t>Producción de hidrógeno verde offshore en Uruguay</a:t>
            </a: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buFont typeface="+mj-lt"/>
              <a:buAutoNum type="arabicPeriod"/>
            </a:pPr>
            <a:endParaRPr lang="es-UY" sz="2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FD0D16-D7AB-40F9-B389-B03BA640E110}"/>
              </a:ext>
            </a:extLst>
          </p:cNvPr>
          <p:cNvSpPr txBox="1"/>
          <p:nvPr/>
        </p:nvSpPr>
        <p:spPr>
          <a:xfrm>
            <a:off x="210686" y="122220"/>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Contenido</a:t>
            </a:r>
            <a:endParaRPr lang="es-ES" sz="2800" b="1" dirty="0">
              <a:solidFill>
                <a:schemeClr val="accent1">
                  <a:lumMod val="75000"/>
                </a:schemeClr>
              </a:solidFill>
            </a:endParaRPr>
          </a:p>
        </p:txBody>
      </p:sp>
    </p:spTree>
    <p:extLst>
      <p:ext uri="{BB962C8B-B14F-4D97-AF65-F5344CB8AC3E}">
        <p14:creationId xmlns:p14="http://schemas.microsoft.com/office/powerpoint/2010/main" val="2195980163"/>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80653E0B-0FA1-408F-BC3D-3E30978F192E}"/>
              </a:ext>
            </a:extLst>
          </p:cNvPr>
          <p:cNvSpPr>
            <a:spLocks noGrp="1"/>
          </p:cNvSpPr>
          <p:nvPr>
            <p:ph idx="1"/>
          </p:nvPr>
        </p:nvSpPr>
        <p:spPr>
          <a:xfrm>
            <a:off x="335359" y="3758268"/>
            <a:ext cx="10532937" cy="2518468"/>
          </a:xfrm>
        </p:spPr>
        <p:txBody>
          <a:bodyPr>
            <a:normAutofit/>
          </a:bodyPr>
          <a:lstStyle/>
          <a:p>
            <a:pPr marL="457200" indent="-457200">
              <a:lnSpc>
                <a:spcPct val="100000"/>
              </a:lnSpc>
              <a:buFont typeface="+mj-lt"/>
              <a:buAutoNum type="arabicPeriod"/>
            </a:pPr>
            <a:r>
              <a:rPr lang="es-UY" dirty="0">
                <a:solidFill>
                  <a:schemeClr val="bg1">
                    <a:lumMod val="50000"/>
                  </a:schemeClr>
                </a:solidFill>
                <a:latin typeface="Arial" panose="020B0604020202020204" pitchFamily="34" charset="0"/>
                <a:cs typeface="Arial" panose="020B0604020202020204" pitchFamily="34" charset="0"/>
              </a:rPr>
              <a:t>El rol del hidrógeno en la transición energética</a:t>
            </a:r>
          </a:p>
          <a:p>
            <a:pPr marL="457200" indent="-457200">
              <a:lnSpc>
                <a:spcPct val="100000"/>
              </a:lnSpc>
              <a:buFont typeface="+mj-lt"/>
              <a:buAutoNum type="arabicPeriod"/>
            </a:pPr>
            <a:r>
              <a:rPr lang="es-UY" dirty="0">
                <a:solidFill>
                  <a:schemeClr val="bg1">
                    <a:lumMod val="50000"/>
                  </a:schemeClr>
                </a:solidFill>
                <a:latin typeface="Arial" panose="020B0604020202020204" pitchFamily="34" charset="0"/>
                <a:cs typeface="Arial" panose="020B0604020202020204" pitchFamily="34" charset="0"/>
              </a:rPr>
              <a:t>Potencialidad de desarrollo de hidrógeno en Uruguay </a:t>
            </a:r>
          </a:p>
          <a:p>
            <a:pPr marL="457200" indent="-457200">
              <a:lnSpc>
                <a:spcPct val="100000"/>
              </a:lnSpc>
              <a:buFont typeface="+mj-lt"/>
              <a:buAutoNum type="arabicPeriod"/>
            </a:pPr>
            <a:r>
              <a:rPr lang="es-UY" dirty="0">
                <a:solidFill>
                  <a:schemeClr val="bg1">
                    <a:lumMod val="50000"/>
                  </a:schemeClr>
                </a:solidFill>
                <a:latin typeface="Arial" panose="020B0604020202020204" pitchFamily="34" charset="0"/>
                <a:cs typeface="Arial" panose="020B0604020202020204" pitchFamily="34" charset="0"/>
              </a:rPr>
              <a:t>Por qué ANCAP</a:t>
            </a:r>
          </a:p>
          <a:p>
            <a:pPr marL="457200" indent="-457200">
              <a:lnSpc>
                <a:spcPct val="100000"/>
              </a:lnSpc>
              <a:buFont typeface="+mj-lt"/>
              <a:buAutoNum type="arabicPeriod"/>
            </a:pPr>
            <a:r>
              <a:rPr lang="es-UY" dirty="0">
                <a:solidFill>
                  <a:schemeClr val="bg1">
                    <a:lumMod val="50000"/>
                  </a:schemeClr>
                </a:solidFill>
                <a:latin typeface="Arial" panose="020B0604020202020204" pitchFamily="34" charset="0"/>
                <a:cs typeface="Arial" panose="020B0604020202020204" pitchFamily="34" charset="0"/>
              </a:rPr>
              <a:t>Producción de hidrógeno verde offshore en Uruguay</a:t>
            </a:r>
            <a:endParaRPr lang="es-UY" sz="2400" dirty="0">
              <a:solidFill>
                <a:schemeClr val="bg1">
                  <a:lumMod val="50000"/>
                </a:schemeClr>
              </a:solidFill>
              <a:latin typeface="Arial" panose="020B0604020202020204" pitchFamily="34" charset="0"/>
              <a:cs typeface="Arial" panose="020B0604020202020204" pitchFamily="34" charset="0"/>
            </a:endParaRPr>
          </a:p>
          <a:p>
            <a:pPr marL="457200" indent="-457200">
              <a:buFont typeface="+mj-lt"/>
              <a:buAutoNum type="arabicPeriod"/>
            </a:pPr>
            <a:endParaRPr lang="es-UY" sz="2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FD0D16-D7AB-40F9-B389-B03BA640E110}"/>
              </a:ext>
            </a:extLst>
          </p:cNvPr>
          <p:cNvSpPr txBox="1"/>
          <p:nvPr/>
        </p:nvSpPr>
        <p:spPr>
          <a:xfrm>
            <a:off x="210686" y="122220"/>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Objetivo de la Actividad</a:t>
            </a:r>
            <a:endParaRPr lang="es-ES" sz="2800" b="1" dirty="0">
              <a:solidFill>
                <a:schemeClr val="accent1">
                  <a:lumMod val="75000"/>
                </a:schemeClr>
              </a:solidFill>
            </a:endParaRPr>
          </a:p>
        </p:txBody>
      </p:sp>
      <p:sp>
        <p:nvSpPr>
          <p:cNvPr id="4" name="CuadroTexto 3">
            <a:extLst>
              <a:ext uri="{FF2B5EF4-FFF2-40B4-BE49-F238E27FC236}">
                <a16:creationId xmlns:a16="http://schemas.microsoft.com/office/drawing/2014/main" id="{2DFAFA5C-528E-44E2-9E06-75638D0982C5}"/>
              </a:ext>
            </a:extLst>
          </p:cNvPr>
          <p:cNvSpPr txBox="1"/>
          <p:nvPr/>
        </p:nvSpPr>
        <p:spPr>
          <a:xfrm>
            <a:off x="210686" y="3182778"/>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Contenido</a:t>
            </a:r>
            <a:endParaRPr lang="es-ES" sz="2800" b="1" dirty="0">
              <a:solidFill>
                <a:schemeClr val="accent1">
                  <a:lumMod val="75000"/>
                </a:schemeClr>
              </a:solidFill>
            </a:endParaRPr>
          </a:p>
        </p:txBody>
      </p:sp>
      <p:sp>
        <p:nvSpPr>
          <p:cNvPr id="2" name="CuadroTexto 1">
            <a:extLst>
              <a:ext uri="{FF2B5EF4-FFF2-40B4-BE49-F238E27FC236}">
                <a16:creationId xmlns:a16="http://schemas.microsoft.com/office/drawing/2014/main" id="{653564C0-9221-4D65-8C35-AE1ECEAA5734}"/>
              </a:ext>
            </a:extLst>
          </p:cNvPr>
          <p:cNvSpPr txBox="1"/>
          <p:nvPr/>
        </p:nvSpPr>
        <p:spPr>
          <a:xfrm>
            <a:off x="335359" y="640203"/>
            <a:ext cx="10132474" cy="2569934"/>
          </a:xfrm>
          <a:prstGeom prst="rect">
            <a:avLst/>
          </a:prstGeom>
          <a:noFill/>
        </p:spPr>
        <p:txBody>
          <a:bodyPr wrap="square" rtlCol="0">
            <a:spAutoFit/>
          </a:bodyPr>
          <a:lstStyle/>
          <a:p>
            <a:pPr marL="457200" indent="-457200">
              <a:spcBef>
                <a:spcPts val="1000"/>
              </a:spcBef>
              <a:buFont typeface="+mj-lt"/>
              <a:buAutoNum type="arabicPeriod"/>
            </a:pPr>
            <a:r>
              <a:rPr lang="es-UY" sz="2800" dirty="0">
                <a:solidFill>
                  <a:schemeClr val="bg1">
                    <a:lumMod val="50000"/>
                  </a:schemeClr>
                </a:solidFill>
                <a:latin typeface="Arial" panose="020B0604020202020204" pitchFamily="34" charset="0"/>
                <a:cs typeface="Arial" panose="020B0604020202020204" pitchFamily="34" charset="0"/>
              </a:rPr>
              <a:t>Presentación pública del Programa H</a:t>
            </a:r>
            <a:r>
              <a:rPr lang="es-UY" sz="2800" baseline="-25000" dirty="0">
                <a:solidFill>
                  <a:schemeClr val="bg1">
                    <a:lumMod val="50000"/>
                  </a:schemeClr>
                </a:solidFill>
                <a:latin typeface="Arial" panose="020B0604020202020204" pitchFamily="34" charset="0"/>
                <a:cs typeface="Arial" panose="020B0604020202020204" pitchFamily="34" charset="0"/>
              </a:rPr>
              <a:t>2</a:t>
            </a:r>
            <a:r>
              <a:rPr lang="es-UY" sz="2800" dirty="0">
                <a:solidFill>
                  <a:schemeClr val="bg1">
                    <a:lumMod val="50000"/>
                  </a:schemeClr>
                </a:solidFill>
                <a:latin typeface="Arial" panose="020B0604020202020204" pitchFamily="34" charset="0"/>
                <a:cs typeface="Arial" panose="020B0604020202020204" pitchFamily="34" charset="0"/>
              </a:rPr>
              <a:t>U Offshore</a:t>
            </a:r>
          </a:p>
          <a:p>
            <a:pPr marL="457200" indent="-457200">
              <a:spcBef>
                <a:spcPts val="1000"/>
              </a:spcBef>
              <a:buFont typeface="+mj-lt"/>
              <a:buAutoNum type="arabicPeriod"/>
            </a:pPr>
            <a:r>
              <a:rPr lang="es-UY" sz="2800" dirty="0">
                <a:solidFill>
                  <a:schemeClr val="bg1">
                    <a:lumMod val="50000"/>
                  </a:schemeClr>
                </a:solidFill>
                <a:latin typeface="Arial" panose="020B0604020202020204" pitchFamily="34" charset="0"/>
                <a:cs typeface="Arial" panose="020B0604020202020204" pitchFamily="34" charset="0"/>
              </a:rPr>
              <a:t>Alcance de la participación de ANCAP</a:t>
            </a:r>
          </a:p>
          <a:p>
            <a:pPr marL="457200" indent="-457200">
              <a:spcBef>
                <a:spcPts val="1000"/>
              </a:spcBef>
              <a:buFont typeface="+mj-lt"/>
              <a:buAutoNum type="arabicPeriod"/>
            </a:pPr>
            <a:r>
              <a:rPr lang="es-UY" sz="2800" dirty="0">
                <a:solidFill>
                  <a:schemeClr val="bg1">
                    <a:lumMod val="50000"/>
                  </a:schemeClr>
                </a:solidFill>
                <a:latin typeface="Arial" panose="020B0604020202020204" pitchFamily="34" charset="0"/>
                <a:cs typeface="Arial" panose="020B0604020202020204" pitchFamily="34" charset="0"/>
              </a:rPr>
              <a:t>Presentación del cronograma</a:t>
            </a:r>
          </a:p>
          <a:p>
            <a:pPr marL="457200" indent="-457200">
              <a:spcBef>
                <a:spcPts val="1000"/>
              </a:spcBef>
              <a:buFont typeface="+mj-lt"/>
              <a:buAutoNum type="arabicPeriod"/>
            </a:pPr>
            <a:r>
              <a:rPr lang="es-UY" sz="2800" dirty="0">
                <a:solidFill>
                  <a:schemeClr val="bg1">
                    <a:lumMod val="50000"/>
                  </a:schemeClr>
                </a:solidFill>
                <a:latin typeface="Arial" panose="020B0604020202020204" pitchFamily="34" charset="0"/>
                <a:cs typeface="Arial" panose="020B0604020202020204" pitchFamily="34" charset="0"/>
              </a:rPr>
              <a:t>Alinear expectativas</a:t>
            </a:r>
          </a:p>
          <a:p>
            <a:endParaRPr lang="es-UY" sz="2400" dirty="0"/>
          </a:p>
        </p:txBody>
      </p:sp>
    </p:spTree>
    <p:extLst>
      <p:ext uri="{BB962C8B-B14F-4D97-AF65-F5344CB8AC3E}">
        <p14:creationId xmlns:p14="http://schemas.microsoft.com/office/powerpoint/2010/main" val="3988057890"/>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375A2237-F714-4F62-8DD6-BD6D27D851C1}"/>
              </a:ext>
            </a:extLst>
          </p:cNvPr>
          <p:cNvPicPr>
            <a:picLocks noChangeAspect="1"/>
          </p:cNvPicPr>
          <p:nvPr/>
        </p:nvPicPr>
        <p:blipFill rotWithShape="1">
          <a:blip r:embed="rId5"/>
          <a:srcRect l="68195" t="962" r="1341" b="22363"/>
          <a:stretch/>
        </p:blipFill>
        <p:spPr>
          <a:xfrm>
            <a:off x="8013728" y="1292279"/>
            <a:ext cx="3596919" cy="4860540"/>
          </a:xfrm>
          <a:prstGeom prst="rect">
            <a:avLst/>
          </a:prstGeom>
          <a:effectLst>
            <a:softEdge rad="63500"/>
          </a:effectLst>
        </p:spPr>
      </p:pic>
      <p:sp>
        <p:nvSpPr>
          <p:cNvPr id="18" name="CuadroTexto 17">
            <a:extLst>
              <a:ext uri="{FF2B5EF4-FFF2-40B4-BE49-F238E27FC236}">
                <a16:creationId xmlns:a16="http://schemas.microsoft.com/office/drawing/2014/main" id="{6E8BF291-9EB9-4CC2-86C9-E360FE3AF2D4}"/>
              </a:ext>
            </a:extLst>
          </p:cNvPr>
          <p:cNvSpPr txBox="1"/>
          <p:nvPr/>
        </p:nvSpPr>
        <p:spPr>
          <a:xfrm>
            <a:off x="174999" y="46075"/>
            <a:ext cx="10177016" cy="523220"/>
          </a:xfrm>
          <a:prstGeom prst="rect">
            <a:avLst/>
          </a:prstGeom>
          <a:noFill/>
        </p:spPr>
        <p:txBody>
          <a:bodyPr wrap="square">
            <a:spAutoFit/>
          </a:bodyPr>
          <a:lstStyle/>
          <a:p>
            <a:r>
              <a:rPr lang="es-UY" sz="2800" cap="all" dirty="0">
                <a:solidFill>
                  <a:schemeClr val="accent1">
                    <a:lumMod val="75000"/>
                  </a:schemeClr>
                </a:solidFill>
              </a:rPr>
              <a:t>Generación de Energía Eléctrica Renovable (Eólica marina)</a:t>
            </a:r>
            <a:endParaRPr lang="es-ES" sz="2000" cap="all" dirty="0">
              <a:solidFill>
                <a:schemeClr val="accent1">
                  <a:lumMod val="75000"/>
                </a:schemeClr>
              </a:solidFill>
            </a:endParaRPr>
          </a:p>
        </p:txBody>
      </p:sp>
      <p:sp>
        <p:nvSpPr>
          <p:cNvPr id="20" name="Marcador de contenido 3">
            <a:extLst>
              <a:ext uri="{FF2B5EF4-FFF2-40B4-BE49-F238E27FC236}">
                <a16:creationId xmlns:a16="http://schemas.microsoft.com/office/drawing/2014/main" id="{116E6725-9D11-4B3F-82C5-2587994C5634}"/>
              </a:ext>
            </a:extLst>
          </p:cNvPr>
          <p:cNvSpPr txBox="1">
            <a:spLocks/>
          </p:cNvSpPr>
          <p:nvPr/>
        </p:nvSpPr>
        <p:spPr>
          <a:xfrm>
            <a:off x="227265" y="1133644"/>
            <a:ext cx="7786463" cy="4860540"/>
          </a:xfrm>
          <a:prstGeom prst="rect">
            <a:avLst/>
          </a:prstGeom>
        </p:spPr>
        <p:txBody>
          <a:bodyPr>
            <a:normAutofit fontScale="92500" lnSpcReduction="20000"/>
          </a:bodyPr>
          <a:lstStyle>
            <a:lvl1pPr marL="371464" indent="-371464" algn="l" defTabSz="990570" rtl="0" eaLnBrk="1" latinLnBrk="0" hangingPunct="1">
              <a:spcBef>
                <a:spcPct val="20000"/>
              </a:spcBef>
              <a:buFont typeface="Arial" panose="020B0604020202020204" pitchFamily="34" charset="0"/>
              <a:buChar char="•"/>
              <a:defRPr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algn="just" fontAlgn="ctr" hangingPunct="0">
              <a:lnSpc>
                <a:spcPct val="120000"/>
              </a:lnSpc>
            </a:pPr>
            <a:r>
              <a:rPr lang="es-UY" sz="2000" dirty="0">
                <a:latin typeface="Calibri" panose="020F0502020204030204" pitchFamily="34" charset="0"/>
                <a:ea typeface="Times New Roman" panose="02020603050405020304" pitchFamily="18" charset="0"/>
              </a:rPr>
              <a:t>Competitiva económicamente</a:t>
            </a:r>
          </a:p>
          <a:p>
            <a:pPr algn="just" fontAlgn="ctr" hangingPunct="0">
              <a:lnSpc>
                <a:spcPct val="120000"/>
              </a:lnSpc>
            </a:pPr>
            <a:r>
              <a:rPr lang="es-UY" sz="2000" dirty="0">
                <a:latin typeface="Calibri" panose="020F0502020204030204" pitchFamily="34" charset="0"/>
                <a:ea typeface="Times New Roman" panose="02020603050405020304" pitchFamily="18" charset="0"/>
              </a:rPr>
              <a:t>Preferida para acoplar a H</a:t>
            </a:r>
            <a:r>
              <a:rPr lang="es-UY" sz="2000" baseline="-25000" dirty="0">
                <a:latin typeface="Calibri" panose="020F0502020204030204" pitchFamily="34" charset="0"/>
                <a:ea typeface="Times New Roman" panose="02020603050405020304" pitchFamily="18" charset="0"/>
              </a:rPr>
              <a:t>2</a:t>
            </a:r>
          </a:p>
          <a:p>
            <a:pPr algn="just" fontAlgn="ctr" hangingPunct="0">
              <a:lnSpc>
                <a:spcPct val="120000"/>
              </a:lnSpc>
            </a:pPr>
            <a:r>
              <a:rPr lang="es-UY" sz="2000" dirty="0">
                <a:latin typeface="Calibri" panose="020F0502020204030204" pitchFamily="34" charset="0"/>
                <a:ea typeface="Times New Roman" panose="02020603050405020304" pitchFamily="18" charset="0"/>
              </a:rPr>
              <a:t>Desarrollo requiere evaluación de recurso eólico y condiciones ambientales (datos)</a:t>
            </a:r>
          </a:p>
          <a:p>
            <a:pPr lvl="2" algn="just" fontAlgn="ctr" hangingPunct="0">
              <a:lnSpc>
                <a:spcPct val="120000"/>
              </a:lnSpc>
            </a:pPr>
            <a:r>
              <a:rPr lang="es-UY" sz="2000" dirty="0">
                <a:latin typeface="Calibri" panose="020F0502020204030204" pitchFamily="34" charset="0"/>
              </a:rPr>
              <a:t>Metoceánicos</a:t>
            </a:r>
          </a:p>
          <a:p>
            <a:pPr lvl="2" algn="just" fontAlgn="ctr" hangingPunct="0">
              <a:lnSpc>
                <a:spcPct val="120000"/>
              </a:lnSpc>
            </a:pPr>
            <a:r>
              <a:rPr lang="es-UY" sz="2000" dirty="0">
                <a:latin typeface="Calibri" panose="020F0502020204030204" pitchFamily="34" charset="0"/>
              </a:rPr>
              <a:t>Geológicos</a:t>
            </a:r>
          </a:p>
          <a:p>
            <a:pPr lvl="2" algn="just" fontAlgn="ctr" hangingPunct="0">
              <a:lnSpc>
                <a:spcPct val="120000"/>
              </a:lnSpc>
            </a:pPr>
            <a:r>
              <a:rPr lang="es-UY" sz="2000" dirty="0">
                <a:latin typeface="Calibri" panose="020F0502020204030204" pitchFamily="34" charset="0"/>
              </a:rPr>
              <a:t>Geofísicos</a:t>
            </a:r>
          </a:p>
          <a:p>
            <a:pPr lvl="2" algn="just" fontAlgn="ctr" hangingPunct="0">
              <a:lnSpc>
                <a:spcPct val="120000"/>
              </a:lnSpc>
            </a:pPr>
            <a:r>
              <a:rPr lang="es-UY" sz="2000" dirty="0">
                <a:latin typeface="Calibri" panose="020F0502020204030204" pitchFamily="34" charset="0"/>
              </a:rPr>
              <a:t>Geotécnicos</a:t>
            </a:r>
          </a:p>
          <a:p>
            <a:pPr lvl="2" algn="just" fontAlgn="ctr" hangingPunct="0">
              <a:lnSpc>
                <a:spcPct val="120000"/>
              </a:lnSpc>
            </a:pPr>
            <a:r>
              <a:rPr lang="es-UY" sz="2000" dirty="0">
                <a:latin typeface="Calibri" panose="020F0502020204030204" pitchFamily="34" charset="0"/>
              </a:rPr>
              <a:t>Ambientales</a:t>
            </a:r>
          </a:p>
          <a:p>
            <a:pPr>
              <a:lnSpc>
                <a:spcPct val="120000"/>
              </a:lnSpc>
            </a:pPr>
            <a:r>
              <a:rPr lang="es-UY" sz="2000" dirty="0">
                <a:latin typeface="Calibri" panose="020F0502020204030204" pitchFamily="34" charset="0"/>
              </a:rPr>
              <a:t>Tecnologías</a:t>
            </a:r>
          </a:p>
          <a:p>
            <a:pPr lvl="2" algn="just" fontAlgn="ctr" hangingPunct="0">
              <a:lnSpc>
                <a:spcPct val="120000"/>
              </a:lnSpc>
            </a:pPr>
            <a:r>
              <a:rPr lang="es-UY" sz="2000" dirty="0">
                <a:latin typeface="Calibri" panose="020F0502020204030204" pitchFamily="34" charset="0"/>
              </a:rPr>
              <a:t>Fijas a lecho (&lt;50m)</a:t>
            </a:r>
          </a:p>
          <a:p>
            <a:pPr lvl="2" algn="just" fontAlgn="ctr" hangingPunct="0">
              <a:lnSpc>
                <a:spcPct val="120000"/>
              </a:lnSpc>
            </a:pPr>
            <a:r>
              <a:rPr lang="es-UY" sz="2000" dirty="0">
                <a:latin typeface="Calibri" panose="020F0502020204030204" pitchFamily="34" charset="0"/>
              </a:rPr>
              <a:t>Flotante (&gt;50m)</a:t>
            </a:r>
          </a:p>
          <a:p>
            <a:pPr lvl="2" algn="just" fontAlgn="ctr" hangingPunct="0">
              <a:lnSpc>
                <a:spcPct val="120000"/>
              </a:lnSpc>
            </a:pPr>
            <a:r>
              <a:rPr lang="es-UY" sz="2000" dirty="0">
                <a:latin typeface="Calibri" panose="020F0502020204030204" pitchFamily="34" charset="0"/>
              </a:rPr>
              <a:t>17 MW c/u @2035</a:t>
            </a:r>
          </a:p>
        </p:txBody>
      </p:sp>
      <p:sp>
        <p:nvSpPr>
          <p:cNvPr id="26" name="CuadroTexto 25">
            <a:extLst>
              <a:ext uri="{FF2B5EF4-FFF2-40B4-BE49-F238E27FC236}">
                <a16:creationId xmlns:a16="http://schemas.microsoft.com/office/drawing/2014/main" id="{25C8CB6B-7783-4075-80D7-2E7613E1602F}"/>
              </a:ext>
            </a:extLst>
          </p:cNvPr>
          <p:cNvSpPr txBox="1"/>
          <p:nvPr/>
        </p:nvSpPr>
        <p:spPr>
          <a:xfrm>
            <a:off x="10128448" y="6014319"/>
            <a:ext cx="1324372" cy="276999"/>
          </a:xfrm>
          <a:prstGeom prst="rect">
            <a:avLst/>
          </a:prstGeom>
          <a:noFill/>
        </p:spPr>
        <p:txBody>
          <a:bodyPr wrap="square">
            <a:spAutoFit/>
          </a:bodyPr>
          <a:lstStyle/>
          <a:p>
            <a:r>
              <a:rPr lang="es-ES" sz="1200" dirty="0" err="1">
                <a:solidFill>
                  <a:schemeClr val="bg1">
                    <a:lumMod val="75000"/>
                  </a:schemeClr>
                </a:solidFill>
              </a:rPr>
              <a:t>Wiser</a:t>
            </a:r>
            <a:r>
              <a:rPr lang="es-ES" sz="1200" dirty="0">
                <a:solidFill>
                  <a:schemeClr val="bg1">
                    <a:lumMod val="75000"/>
                  </a:schemeClr>
                </a:solidFill>
              </a:rPr>
              <a:t> et al 2020</a:t>
            </a:r>
            <a:endParaRPr lang="es-UY" sz="1200" dirty="0">
              <a:solidFill>
                <a:schemeClr val="bg1">
                  <a:lumMod val="75000"/>
                </a:schemeClr>
              </a:solidFill>
            </a:endParaRPr>
          </a:p>
        </p:txBody>
      </p:sp>
    </p:spTree>
    <p:extLst>
      <p:ext uri="{BB962C8B-B14F-4D97-AF65-F5344CB8AC3E}">
        <p14:creationId xmlns:p14="http://schemas.microsoft.com/office/powerpoint/2010/main" val="390539305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4CFF660-2EA2-4F6D-9E50-D2F69E8B26D5}"/>
              </a:ext>
            </a:extLst>
          </p:cNvPr>
          <p:cNvPicPr>
            <a:picLocks noChangeAspect="1"/>
          </p:cNvPicPr>
          <p:nvPr/>
        </p:nvPicPr>
        <p:blipFill rotWithShape="1">
          <a:blip r:embed="rId4"/>
          <a:srcRect b="20518"/>
          <a:stretch/>
        </p:blipFill>
        <p:spPr>
          <a:xfrm>
            <a:off x="1057244" y="1359243"/>
            <a:ext cx="9870703" cy="4212135"/>
          </a:xfrm>
          <a:prstGeom prst="rect">
            <a:avLst/>
          </a:prstGeom>
        </p:spPr>
      </p:pic>
      <p:sp>
        <p:nvSpPr>
          <p:cNvPr id="6" name="CuadroTexto 5">
            <a:extLst>
              <a:ext uri="{FF2B5EF4-FFF2-40B4-BE49-F238E27FC236}">
                <a16:creationId xmlns:a16="http://schemas.microsoft.com/office/drawing/2014/main" id="{CD6BEC4A-0D5A-4F04-9C07-E0AAF624DACC}"/>
              </a:ext>
            </a:extLst>
          </p:cNvPr>
          <p:cNvSpPr txBox="1"/>
          <p:nvPr/>
        </p:nvSpPr>
        <p:spPr>
          <a:xfrm>
            <a:off x="8762945" y="5571378"/>
            <a:ext cx="1417952" cy="317459"/>
          </a:xfrm>
          <a:prstGeom prst="rect">
            <a:avLst/>
          </a:prstGeom>
          <a:noFill/>
        </p:spPr>
        <p:txBody>
          <a:bodyPr wrap="none" rtlCol="0">
            <a:spAutoFit/>
          </a:bodyPr>
          <a:lstStyle/>
          <a:p>
            <a:r>
              <a:rPr lang="es-ES" sz="1463" dirty="0" err="1"/>
              <a:t>Wiser</a:t>
            </a:r>
            <a:r>
              <a:rPr lang="es-ES" sz="1463" dirty="0"/>
              <a:t> et al 2020</a:t>
            </a:r>
            <a:endParaRPr lang="es-UY" sz="1463" dirty="0"/>
          </a:p>
        </p:txBody>
      </p:sp>
      <p:sp>
        <p:nvSpPr>
          <p:cNvPr id="4" name="CuadroTexto 3">
            <a:extLst>
              <a:ext uri="{FF2B5EF4-FFF2-40B4-BE49-F238E27FC236}">
                <a16:creationId xmlns:a16="http://schemas.microsoft.com/office/drawing/2014/main" id="{E92D10C0-BDCF-432C-BD9E-4C01D6740578}"/>
              </a:ext>
            </a:extLst>
          </p:cNvPr>
          <p:cNvSpPr txBox="1"/>
          <p:nvPr/>
        </p:nvSpPr>
        <p:spPr>
          <a:xfrm>
            <a:off x="4084384" y="5730107"/>
            <a:ext cx="3429055" cy="542456"/>
          </a:xfrm>
          <a:prstGeom prst="rect">
            <a:avLst/>
          </a:prstGeom>
          <a:noFill/>
        </p:spPr>
        <p:txBody>
          <a:bodyPr wrap="square">
            <a:spAutoFit/>
          </a:bodyPr>
          <a:lstStyle/>
          <a:p>
            <a:r>
              <a:rPr lang="es-ES" sz="2925" b="1" dirty="0"/>
              <a:t>Continuo Desarrollo</a:t>
            </a:r>
            <a:endParaRPr lang="es-UY" sz="2925" b="1" dirty="0"/>
          </a:p>
        </p:txBody>
      </p:sp>
      <p:sp>
        <p:nvSpPr>
          <p:cNvPr id="2" name="CuadroTexto 1">
            <a:extLst>
              <a:ext uri="{FF2B5EF4-FFF2-40B4-BE49-F238E27FC236}">
                <a16:creationId xmlns:a16="http://schemas.microsoft.com/office/drawing/2014/main" id="{C2711CDF-75DC-4287-BECD-39AEA52B349B}"/>
              </a:ext>
            </a:extLst>
          </p:cNvPr>
          <p:cNvSpPr txBox="1"/>
          <p:nvPr/>
        </p:nvSpPr>
        <p:spPr>
          <a:xfrm>
            <a:off x="0" y="5763969"/>
            <a:ext cx="2834879" cy="542584"/>
          </a:xfrm>
          <a:prstGeom prst="rect">
            <a:avLst/>
          </a:prstGeom>
          <a:noFill/>
        </p:spPr>
        <p:txBody>
          <a:bodyPr wrap="none" rtlCol="0">
            <a:spAutoFit/>
          </a:bodyPr>
          <a:lstStyle/>
          <a:p>
            <a:r>
              <a:rPr lang="es-ES" sz="1463" dirty="0" err="1"/>
              <a:t>Record</a:t>
            </a:r>
            <a:r>
              <a:rPr lang="es-ES" sz="1463" dirty="0"/>
              <a:t> 2019 – MHI VESTAS 9.5MW</a:t>
            </a:r>
          </a:p>
          <a:p>
            <a:r>
              <a:rPr lang="es-ES" sz="1463" dirty="0"/>
              <a:t>Anuncio de 15 MW</a:t>
            </a:r>
            <a:endParaRPr lang="es-UY" sz="1463" dirty="0"/>
          </a:p>
        </p:txBody>
      </p:sp>
      <p:sp>
        <p:nvSpPr>
          <p:cNvPr id="8" name="CuadroTexto 7">
            <a:extLst>
              <a:ext uri="{FF2B5EF4-FFF2-40B4-BE49-F238E27FC236}">
                <a16:creationId xmlns:a16="http://schemas.microsoft.com/office/drawing/2014/main" id="{F5115552-3416-4A35-9296-9DBB157E1592}"/>
              </a:ext>
            </a:extLst>
          </p:cNvPr>
          <p:cNvSpPr txBox="1"/>
          <p:nvPr/>
        </p:nvSpPr>
        <p:spPr>
          <a:xfrm>
            <a:off x="174998" y="46075"/>
            <a:ext cx="10101515" cy="523220"/>
          </a:xfrm>
          <a:prstGeom prst="rect">
            <a:avLst/>
          </a:prstGeom>
          <a:noFill/>
        </p:spPr>
        <p:txBody>
          <a:bodyPr wrap="square">
            <a:spAutoFit/>
          </a:bodyPr>
          <a:lstStyle/>
          <a:p>
            <a:r>
              <a:rPr lang="es-UY" sz="2800" cap="all" dirty="0">
                <a:solidFill>
                  <a:schemeClr val="accent1">
                    <a:lumMod val="75000"/>
                  </a:schemeClr>
                </a:solidFill>
              </a:rPr>
              <a:t>Generación de Energía Eléctrica Renovable (Eólica marina)</a:t>
            </a:r>
            <a:endParaRPr lang="es-ES" sz="2000" cap="all" dirty="0">
              <a:solidFill>
                <a:schemeClr val="accent1">
                  <a:lumMod val="75000"/>
                </a:schemeClr>
              </a:solidFill>
            </a:endParaRPr>
          </a:p>
        </p:txBody>
      </p:sp>
    </p:spTree>
    <p:extLst>
      <p:ext uri="{BB962C8B-B14F-4D97-AF65-F5344CB8AC3E}">
        <p14:creationId xmlns:p14="http://schemas.microsoft.com/office/powerpoint/2010/main" val="402759700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86DE522-1BF8-4547-B624-919EA126BD8F}"/>
              </a:ext>
            </a:extLst>
          </p:cNvPr>
          <p:cNvGraphicFramePr>
            <a:graphicFrameLocks noGrp="1"/>
          </p:cNvGraphicFramePr>
          <p:nvPr>
            <p:extLst>
              <p:ext uri="{D42A27DB-BD31-4B8C-83A1-F6EECF244321}">
                <p14:modId xmlns:p14="http://schemas.microsoft.com/office/powerpoint/2010/main" val="268129516"/>
              </p:ext>
            </p:extLst>
          </p:nvPr>
        </p:nvGraphicFramePr>
        <p:xfrm>
          <a:off x="174999" y="1243661"/>
          <a:ext cx="11450472" cy="4926658"/>
        </p:xfrm>
        <a:graphic>
          <a:graphicData uri="http://schemas.openxmlformats.org/drawingml/2006/table">
            <a:tbl>
              <a:tblPr/>
              <a:tblGrid>
                <a:gridCol w="2423715">
                  <a:extLst>
                    <a:ext uri="{9D8B030D-6E8A-4147-A177-3AD203B41FA5}">
                      <a16:colId xmlns:a16="http://schemas.microsoft.com/office/drawing/2014/main" val="1202336515"/>
                    </a:ext>
                  </a:extLst>
                </a:gridCol>
                <a:gridCol w="1921170">
                  <a:extLst>
                    <a:ext uri="{9D8B030D-6E8A-4147-A177-3AD203B41FA5}">
                      <a16:colId xmlns:a16="http://schemas.microsoft.com/office/drawing/2014/main" val="2141799903"/>
                    </a:ext>
                  </a:extLst>
                </a:gridCol>
                <a:gridCol w="1435562">
                  <a:extLst>
                    <a:ext uri="{9D8B030D-6E8A-4147-A177-3AD203B41FA5}">
                      <a16:colId xmlns:a16="http://schemas.microsoft.com/office/drawing/2014/main" val="1940823830"/>
                    </a:ext>
                  </a:extLst>
                </a:gridCol>
                <a:gridCol w="1325142">
                  <a:extLst>
                    <a:ext uri="{9D8B030D-6E8A-4147-A177-3AD203B41FA5}">
                      <a16:colId xmlns:a16="http://schemas.microsoft.com/office/drawing/2014/main" val="2217864192"/>
                    </a:ext>
                  </a:extLst>
                </a:gridCol>
                <a:gridCol w="3096416">
                  <a:extLst>
                    <a:ext uri="{9D8B030D-6E8A-4147-A177-3AD203B41FA5}">
                      <a16:colId xmlns:a16="http://schemas.microsoft.com/office/drawing/2014/main" val="2986386428"/>
                    </a:ext>
                  </a:extLst>
                </a:gridCol>
                <a:gridCol w="1248467">
                  <a:extLst>
                    <a:ext uri="{9D8B030D-6E8A-4147-A177-3AD203B41FA5}">
                      <a16:colId xmlns:a16="http://schemas.microsoft.com/office/drawing/2014/main" val="1002379327"/>
                    </a:ext>
                  </a:extLst>
                </a:gridCol>
              </a:tblGrid>
              <a:tr h="384187">
                <a:tc>
                  <a:txBody>
                    <a:bodyPr/>
                    <a:lstStyle/>
                    <a:p>
                      <a:pPr algn="ctr"/>
                      <a:r>
                        <a:rPr lang="es-UY" sz="1200" b="1">
                          <a:effectLst/>
                        </a:rPr>
                        <a:t>Wind farm</a:t>
                      </a: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s-UY" sz="1100">
                          <a:effectLst/>
                        </a:rPr>
                        <a:t>Location</a:t>
                      </a: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s-UY" sz="1100" u="none" strike="noStrike">
                          <a:solidFill>
                            <a:srgbClr val="0645AD"/>
                          </a:solidFill>
                          <a:effectLst/>
                          <a:hlinkClick r:id="rId4" tooltip="List of offshore wind farms"/>
                        </a:rPr>
                        <a:t>Capacity</a:t>
                      </a:r>
                      <a:br>
                        <a:rPr lang="es-UY" sz="1100">
                          <a:effectLst/>
                        </a:rPr>
                      </a:br>
                      <a:r>
                        <a:rPr lang="es-UY" sz="1100">
                          <a:effectLst/>
                        </a:rPr>
                        <a:t>(</a:t>
                      </a:r>
                      <a:r>
                        <a:rPr lang="es-UY" sz="1100" u="none" strike="noStrike">
                          <a:solidFill>
                            <a:srgbClr val="0645AD"/>
                          </a:solidFill>
                          <a:effectLst/>
                          <a:hlinkClick r:id="rId5" tooltip="Megawatt"/>
                        </a:rPr>
                        <a:t>MW</a:t>
                      </a:r>
                      <a:r>
                        <a:rPr lang="es-UY" sz="1100">
                          <a:effectLst/>
                        </a:rPr>
                        <a:t>)</a:t>
                      </a: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s-UY" sz="1100" dirty="0">
                          <a:effectLst/>
                        </a:rPr>
                        <a:t>Turbines</a:t>
                      </a:r>
                      <a:br>
                        <a:rPr lang="es-UY" sz="1100" dirty="0">
                          <a:effectLst/>
                        </a:rPr>
                      </a:br>
                      <a:r>
                        <a:rPr lang="es-UY" sz="1100" dirty="0" err="1">
                          <a:effectLst/>
                        </a:rPr>
                        <a:t>number</a:t>
                      </a:r>
                      <a:endParaRPr lang="es-UY" sz="1100" dirty="0">
                        <a:effectLst/>
                      </a:endParaRP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s-UY" sz="1100" dirty="0">
                          <a:effectLst/>
                        </a:rPr>
                        <a:t>Turbines</a:t>
                      </a:r>
                      <a:br>
                        <a:rPr lang="es-UY" sz="1100" dirty="0">
                          <a:effectLst/>
                        </a:rPr>
                      </a:br>
                      <a:r>
                        <a:rPr lang="es-UY" sz="1100" dirty="0" err="1">
                          <a:effectLst/>
                        </a:rPr>
                        <a:t>model</a:t>
                      </a:r>
                      <a:endParaRPr lang="es-UY" sz="1100" dirty="0">
                        <a:effectLst/>
                      </a:endParaRP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tc>
                  <a:txBody>
                    <a:bodyPr/>
                    <a:lstStyle/>
                    <a:p>
                      <a:pPr algn="ctr"/>
                      <a:r>
                        <a:rPr lang="es-UY" sz="1100" u="none" strike="noStrike">
                          <a:solidFill>
                            <a:srgbClr val="0645AD"/>
                          </a:solidFill>
                          <a:effectLst/>
                          <a:hlinkClick r:id="rId6" tooltip="Project commissioning"/>
                        </a:rPr>
                        <a:t>Commissioning</a:t>
                      </a:r>
                      <a:br>
                        <a:rPr lang="es-UY" sz="1100" u="none" strike="noStrike">
                          <a:solidFill>
                            <a:srgbClr val="0645AD"/>
                          </a:solidFill>
                          <a:effectLst/>
                          <a:hlinkClick r:id="rId6" tooltip="Project commissioning"/>
                        </a:rPr>
                      </a:br>
                      <a:r>
                        <a:rPr lang="es-UY" sz="1100" u="none" strike="noStrike">
                          <a:solidFill>
                            <a:srgbClr val="0645AD"/>
                          </a:solidFill>
                          <a:effectLst/>
                          <a:hlinkClick r:id="rId6" tooltip="Project commissioning"/>
                        </a:rPr>
                        <a:t>date</a:t>
                      </a:r>
                      <a:endParaRPr lang="es-UY" sz="1100">
                        <a:effectLst/>
                      </a:endParaRPr>
                    </a:p>
                  </a:txBody>
                  <a:tcPr marL="25435" marR="44511"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4097606551"/>
                  </a:ext>
                </a:extLst>
              </a:tr>
              <a:tr h="545500">
                <a:tc>
                  <a:txBody>
                    <a:bodyPr/>
                    <a:lstStyle/>
                    <a:p>
                      <a:r>
                        <a:rPr lang="es-UY" sz="1600" b="1" u="none" strike="noStrike">
                          <a:solidFill>
                            <a:srgbClr val="0645AD"/>
                          </a:solidFill>
                          <a:effectLst/>
                          <a:hlinkClick r:id="rId7" tooltip="Hornsea Wind Farm"/>
                        </a:rPr>
                        <a:t>Hornsea 1</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dirty="0">
                          <a:effectLst/>
                        </a:rPr>
                        <a:t> </a:t>
                      </a:r>
                      <a:r>
                        <a:rPr lang="es-UY" sz="1400" u="none" strike="noStrike" dirty="0" err="1">
                          <a:solidFill>
                            <a:srgbClr val="0645AD"/>
                          </a:solidFill>
                          <a:effectLst/>
                          <a:hlinkClick r:id="rId8" tooltip="United Kingdom"/>
                        </a:rPr>
                        <a:t>United</a:t>
                      </a:r>
                      <a:r>
                        <a:rPr lang="es-UY" sz="1400" u="none" strike="noStrike" dirty="0">
                          <a:solidFill>
                            <a:srgbClr val="0645AD"/>
                          </a:solidFill>
                          <a:effectLst/>
                          <a:hlinkClick r:id="rId8" tooltip="United Kingdom"/>
                        </a:rPr>
                        <a:t> </a:t>
                      </a:r>
                      <a:r>
                        <a:rPr lang="es-UY" sz="1400" u="none" strike="noStrike" dirty="0" err="1">
                          <a:solidFill>
                            <a:srgbClr val="0645AD"/>
                          </a:solidFill>
                          <a:effectLst/>
                          <a:hlinkClick r:id="rId8" tooltip="United Kingdom"/>
                        </a:rPr>
                        <a:t>Kingdom</a:t>
                      </a:r>
                      <a:endParaRPr lang="es-UY" sz="1400" dirty="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1,218</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174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u="none" strike="noStrike" dirty="0">
                          <a:solidFill>
                            <a:srgbClr val="0645AD"/>
                          </a:solidFill>
                          <a:effectLst/>
                          <a:hlinkClick r:id="rId9"/>
                        </a:rPr>
                        <a:t>Siemens Gamesa</a:t>
                      </a:r>
                      <a:r>
                        <a:rPr lang="es-UY" sz="1400" dirty="0">
                          <a:effectLst/>
                        </a:rPr>
                        <a:t> SWT-7.0-154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2019</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699672672"/>
                  </a:ext>
                </a:extLst>
              </a:tr>
              <a:tr h="372145">
                <a:tc>
                  <a:txBody>
                    <a:bodyPr/>
                    <a:lstStyle/>
                    <a:p>
                      <a:r>
                        <a:rPr lang="es-UY" sz="1600" b="1" u="none" strike="noStrike">
                          <a:solidFill>
                            <a:srgbClr val="BA0000"/>
                          </a:solidFill>
                          <a:effectLst/>
                          <a:hlinkClick r:id="rId10" tooltip="Borssele 1&amp;2 (page does not exist)"/>
                        </a:rPr>
                        <a:t>Borssele 1&amp;2</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11" tooltip="Netherlands"/>
                        </a:rPr>
                        <a:t>Netherlands</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752</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94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dirty="0">
                          <a:effectLst/>
                        </a:rPr>
                        <a:t>Siemens Gamesa 8MW</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2020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72927663"/>
                  </a:ext>
                </a:extLst>
              </a:tr>
              <a:tr h="384187">
                <a:tc>
                  <a:txBody>
                    <a:bodyPr/>
                    <a:lstStyle/>
                    <a:p>
                      <a:r>
                        <a:rPr lang="es-UY" sz="1600" b="1" u="none" strike="noStrike">
                          <a:solidFill>
                            <a:srgbClr val="BA0000"/>
                          </a:solidFill>
                          <a:effectLst/>
                          <a:hlinkClick r:id="rId12" tooltip="Borssele 3&amp;4 (page does not exist)"/>
                        </a:rPr>
                        <a:t>Borssele 3&amp;4</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11" tooltip="Netherlands"/>
                        </a:rPr>
                        <a:t>Netherlands</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731.5</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77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dirty="0">
                          <a:effectLst/>
                        </a:rPr>
                        <a:t>MHI </a:t>
                      </a:r>
                      <a:r>
                        <a:rPr lang="es-UY" sz="1400" dirty="0" err="1">
                          <a:effectLst/>
                        </a:rPr>
                        <a:t>Vestas</a:t>
                      </a:r>
                      <a:r>
                        <a:rPr lang="es-UY" sz="1400" dirty="0">
                          <a:effectLst/>
                        </a:rPr>
                        <a:t> V164 9.5MW</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a:effectLst/>
                        </a:rPr>
                        <a:t>2021</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567479265"/>
                  </a:ext>
                </a:extLst>
              </a:tr>
              <a:tr h="415069">
                <a:tc>
                  <a:txBody>
                    <a:bodyPr/>
                    <a:lstStyle/>
                    <a:p>
                      <a:r>
                        <a:rPr lang="es-UY" sz="1600" b="1" u="none" strike="noStrike">
                          <a:solidFill>
                            <a:srgbClr val="0645AD"/>
                          </a:solidFill>
                          <a:effectLst/>
                          <a:hlinkClick r:id="rId13" tooltip="East Anglia ONE"/>
                        </a:rPr>
                        <a:t>East Anglia ONE</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714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102</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SWT-7.0-154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a:effectLst/>
                        </a:rPr>
                        <a:t>2020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447875922"/>
                  </a:ext>
                </a:extLst>
              </a:tr>
              <a:tr h="400910">
                <a:tc>
                  <a:txBody>
                    <a:bodyPr/>
                    <a:lstStyle/>
                    <a:p>
                      <a:r>
                        <a:rPr lang="es-UY" sz="1600" b="1" u="none" strike="noStrike" dirty="0">
                          <a:solidFill>
                            <a:srgbClr val="0645AD"/>
                          </a:solidFill>
                          <a:effectLst/>
                          <a:hlinkClick r:id="rId14" tooltip="Walney Extension"/>
                        </a:rPr>
                        <a:t>Walney </a:t>
                      </a:r>
                      <a:r>
                        <a:rPr lang="es-UY" sz="1600" b="1" u="none" strike="noStrike" dirty="0" err="1">
                          <a:solidFill>
                            <a:srgbClr val="0645AD"/>
                          </a:solidFill>
                          <a:effectLst/>
                          <a:hlinkClick r:id="rId14" tooltip="Walney Extension"/>
                        </a:rPr>
                        <a:t>Extension</a:t>
                      </a:r>
                      <a:endParaRPr lang="es-UY" sz="1600" b="1" dirty="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659</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40+47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u="none" strike="noStrike">
                          <a:solidFill>
                            <a:srgbClr val="0645AD"/>
                          </a:solidFill>
                          <a:effectLst/>
                          <a:hlinkClick r:id="rId15" tooltip="Mitsubishi Heavy Industries"/>
                        </a:rPr>
                        <a:t>MHI</a:t>
                      </a:r>
                      <a:r>
                        <a:rPr lang="es-UY" sz="1400">
                          <a:effectLst/>
                        </a:rPr>
                        <a:t>-</a:t>
                      </a:r>
                      <a:r>
                        <a:rPr lang="es-UY" sz="1400" u="none" strike="noStrike">
                          <a:solidFill>
                            <a:srgbClr val="0645AD"/>
                          </a:solidFill>
                          <a:effectLst/>
                          <a:hlinkClick r:id="rId16" tooltip="Vestas"/>
                        </a:rPr>
                        <a:t>Vestas</a:t>
                      </a:r>
                      <a:r>
                        <a:rPr lang="es-UY" sz="1400">
                          <a:effectLst/>
                        </a:rPr>
                        <a:t> 8.25 MW</a:t>
                      </a:r>
                      <a:br>
                        <a:rPr lang="es-UY" sz="1400">
                          <a:effectLst/>
                        </a:rPr>
                      </a:br>
                      <a:r>
                        <a:rPr lang="es-UY" sz="1400">
                          <a:effectLst/>
                        </a:rPr>
                        <a:t>Siemens Gamesa 7 MW</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2018</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762139797"/>
                  </a:ext>
                </a:extLst>
              </a:tr>
              <a:tr h="384187">
                <a:tc>
                  <a:txBody>
                    <a:bodyPr/>
                    <a:lstStyle/>
                    <a:p>
                      <a:r>
                        <a:rPr lang="es-UY" sz="1600" b="1" u="none" strike="noStrike">
                          <a:solidFill>
                            <a:srgbClr val="0645AD"/>
                          </a:solidFill>
                          <a:effectLst/>
                          <a:hlinkClick r:id="rId17" tooltip="London Array"/>
                        </a:rPr>
                        <a:t>London Array</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630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175</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SWT-3.6-120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a:effectLst/>
                        </a:rPr>
                        <a:t>2013</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982608434"/>
                  </a:ext>
                </a:extLst>
              </a:tr>
              <a:tr h="384187">
                <a:tc>
                  <a:txBody>
                    <a:bodyPr/>
                    <a:lstStyle/>
                    <a:p>
                      <a:r>
                        <a:rPr lang="es-UY" sz="1600" b="1" u="none" strike="noStrike">
                          <a:solidFill>
                            <a:srgbClr val="0645AD"/>
                          </a:solidFill>
                          <a:effectLst/>
                          <a:hlinkClick r:id="rId18" tooltip="Gemini Wind Farm"/>
                        </a:rPr>
                        <a:t>Gemini Wind Farm</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11" tooltip="Netherlands"/>
                        </a:rPr>
                        <a:t>Netherlands</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600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150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SWT-4.0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1588245692"/>
                  </a:ext>
                </a:extLst>
              </a:tr>
              <a:tr h="309994">
                <a:tc>
                  <a:txBody>
                    <a:bodyPr/>
                    <a:lstStyle/>
                    <a:p>
                      <a:r>
                        <a:rPr lang="es-UY" sz="1600" b="1" u="none" strike="noStrike">
                          <a:solidFill>
                            <a:srgbClr val="0645AD"/>
                          </a:solidFill>
                          <a:effectLst/>
                          <a:hlinkClick r:id="rId19" tooltip="Beatrice Wind Farm"/>
                        </a:rPr>
                        <a:t>Beatrice</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588</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84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SWT-7.0-154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2019</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690697872"/>
                  </a:ext>
                </a:extLst>
              </a:tr>
              <a:tr h="284153">
                <a:tc>
                  <a:txBody>
                    <a:bodyPr/>
                    <a:lstStyle/>
                    <a:p>
                      <a:r>
                        <a:rPr lang="es-UY" sz="1600" b="1" u="none" strike="noStrike" dirty="0" err="1">
                          <a:solidFill>
                            <a:srgbClr val="0645AD"/>
                          </a:solidFill>
                          <a:effectLst/>
                          <a:hlinkClick r:id="rId20" tooltip="Gode Wind Farm"/>
                        </a:rPr>
                        <a:t>Gode</a:t>
                      </a:r>
                      <a:r>
                        <a:rPr lang="es-UY" sz="1600" b="1" u="none" strike="noStrike" dirty="0">
                          <a:solidFill>
                            <a:srgbClr val="0645AD"/>
                          </a:solidFill>
                          <a:effectLst/>
                          <a:hlinkClick r:id="rId20" tooltip="Gode Wind Farm"/>
                        </a:rPr>
                        <a:t> </a:t>
                      </a:r>
                      <a:r>
                        <a:rPr lang="es-UY" sz="1600" b="1" u="none" strike="noStrike" dirty="0" err="1">
                          <a:solidFill>
                            <a:srgbClr val="0645AD"/>
                          </a:solidFill>
                          <a:effectLst/>
                          <a:hlinkClick r:id="rId20" tooltip="Gode Wind Farm"/>
                        </a:rPr>
                        <a:t>Wind</a:t>
                      </a:r>
                      <a:r>
                        <a:rPr lang="es-UY" sz="1600" b="1" dirty="0">
                          <a:effectLst/>
                        </a:rPr>
                        <a:t> (</a:t>
                      </a:r>
                      <a:r>
                        <a:rPr lang="es-UY" sz="1600" b="1" dirty="0" err="1">
                          <a:effectLst/>
                        </a:rPr>
                        <a:t>phases</a:t>
                      </a:r>
                      <a:r>
                        <a:rPr lang="es-UY" sz="1600" b="1" dirty="0">
                          <a:effectLst/>
                        </a:rPr>
                        <a:t> 1+2)</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21" tooltip="Germany"/>
                        </a:rPr>
                        <a:t>Germany</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582</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97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SWT-6.0-154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1971773018"/>
                  </a:ext>
                </a:extLst>
              </a:tr>
              <a:tr h="320096">
                <a:tc>
                  <a:txBody>
                    <a:bodyPr/>
                    <a:lstStyle/>
                    <a:p>
                      <a:r>
                        <a:rPr lang="es-UY" sz="1600" b="1" u="none" strike="noStrike">
                          <a:solidFill>
                            <a:srgbClr val="0645AD"/>
                          </a:solidFill>
                          <a:effectLst/>
                          <a:hlinkClick r:id="rId22" tooltip="Gwynt y Môr"/>
                        </a:rPr>
                        <a:t>Gwynt y Môr</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576</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160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SWT-3.6-107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2015</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4142342888"/>
                  </a:ext>
                </a:extLst>
              </a:tr>
              <a:tr h="306612">
                <a:tc>
                  <a:txBody>
                    <a:bodyPr/>
                    <a:lstStyle/>
                    <a:p>
                      <a:r>
                        <a:rPr lang="es-UY" sz="1600" b="1" u="none" strike="noStrike">
                          <a:solidFill>
                            <a:srgbClr val="0645AD"/>
                          </a:solidFill>
                          <a:effectLst/>
                          <a:hlinkClick r:id="rId23" tooltip="Race Bank wind farm"/>
                        </a:rPr>
                        <a:t>Race Bank</a:t>
                      </a:r>
                      <a:endParaRPr lang="es-UY" sz="1600" b="1">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573</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a:effectLst/>
                        </a:rPr>
                        <a:t>91</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SWT-6.0-154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2018</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3535296977"/>
                  </a:ext>
                </a:extLst>
              </a:tr>
              <a:tr h="384187">
                <a:tc>
                  <a:txBody>
                    <a:bodyPr/>
                    <a:lstStyle/>
                    <a:p>
                      <a:r>
                        <a:rPr lang="es-UY" sz="1600" b="1" u="none" strike="noStrike" dirty="0" err="1">
                          <a:solidFill>
                            <a:srgbClr val="0645AD"/>
                          </a:solidFill>
                          <a:effectLst/>
                          <a:hlinkClick r:id="rId24" tooltip="Greater Gabbard wind farm"/>
                        </a:rPr>
                        <a:t>Greater</a:t>
                      </a:r>
                      <a:r>
                        <a:rPr lang="es-UY" sz="1600" b="1" u="none" strike="noStrike" dirty="0">
                          <a:solidFill>
                            <a:srgbClr val="0645AD"/>
                          </a:solidFill>
                          <a:effectLst/>
                          <a:hlinkClick r:id="rId24" tooltip="Greater Gabbard wind farm"/>
                        </a:rPr>
                        <a:t> </a:t>
                      </a:r>
                      <a:r>
                        <a:rPr lang="es-UY" sz="1600" b="1" u="none" strike="noStrike" dirty="0" err="1">
                          <a:solidFill>
                            <a:srgbClr val="0645AD"/>
                          </a:solidFill>
                          <a:effectLst/>
                          <a:hlinkClick r:id="rId24" tooltip="Greater Gabbard wind farm"/>
                        </a:rPr>
                        <a:t>Gabbard</a:t>
                      </a:r>
                      <a:endParaRPr lang="es-UY" sz="1600" b="1" dirty="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 </a:t>
                      </a:r>
                      <a:r>
                        <a:rPr lang="es-UY" sz="1400" u="none" strike="noStrike">
                          <a:solidFill>
                            <a:srgbClr val="0645AD"/>
                          </a:solidFill>
                          <a:effectLst/>
                          <a:hlinkClick r:id="rId8" tooltip="United Kingdom"/>
                        </a:rPr>
                        <a:t>United Kingdom</a:t>
                      </a:r>
                      <a:endParaRPr lang="es-UY" sz="1400">
                        <a:effectLst/>
                      </a:endParaRP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504</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600" dirty="0">
                          <a:effectLst/>
                        </a:rPr>
                        <a:t>140</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r>
                        <a:rPr lang="es-UY" sz="1400">
                          <a:effectLst/>
                        </a:rPr>
                        <a:t>Siemens Gamesa SWT-3.6-107</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tc>
                  <a:txBody>
                    <a:bodyPr/>
                    <a:lstStyle/>
                    <a:p>
                      <a:pPr algn="ctr"/>
                      <a:r>
                        <a:rPr lang="es-UY" sz="1400" dirty="0">
                          <a:effectLst/>
                        </a:rPr>
                        <a:t>2012</a:t>
                      </a:r>
                    </a:p>
                  </a:txBody>
                  <a:tcPr marL="25435" marR="25435" marT="12717" marB="12717"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tcPr>
                </a:tc>
                <a:extLst>
                  <a:ext uri="{0D108BD9-81ED-4DB2-BD59-A6C34878D82A}">
                    <a16:rowId xmlns:a16="http://schemas.microsoft.com/office/drawing/2014/main" val="1452773601"/>
                  </a:ext>
                </a:extLst>
              </a:tr>
            </a:tbl>
          </a:graphicData>
        </a:graphic>
      </p:graphicFrame>
      <p:sp>
        <p:nvSpPr>
          <p:cNvPr id="6" name="CuadroTexto 5">
            <a:extLst>
              <a:ext uri="{FF2B5EF4-FFF2-40B4-BE49-F238E27FC236}">
                <a16:creationId xmlns:a16="http://schemas.microsoft.com/office/drawing/2014/main" id="{CD314DBC-51CB-4BE8-B875-675FAA2DC7BC}"/>
              </a:ext>
            </a:extLst>
          </p:cNvPr>
          <p:cNvSpPr txBox="1"/>
          <p:nvPr/>
        </p:nvSpPr>
        <p:spPr>
          <a:xfrm>
            <a:off x="3879682" y="6372208"/>
            <a:ext cx="6166020" cy="369332"/>
          </a:xfrm>
          <a:prstGeom prst="rect">
            <a:avLst/>
          </a:prstGeom>
          <a:noFill/>
        </p:spPr>
        <p:txBody>
          <a:bodyPr wrap="square">
            <a:spAutoFit/>
          </a:bodyPr>
          <a:lstStyle/>
          <a:p>
            <a:r>
              <a:rPr lang="es-UY" altLang="es-UY" sz="1800" dirty="0">
                <a:solidFill>
                  <a:schemeClr val="bg1"/>
                </a:solidFill>
                <a:latin typeface="Arial" panose="020B0604020202020204" pitchFamily="34" charset="0"/>
              </a:rPr>
              <a:t>Parques eólicos offshore &gt; 500MW </a:t>
            </a:r>
            <a:endParaRPr lang="es-UY" dirty="0">
              <a:solidFill>
                <a:schemeClr val="bg1"/>
              </a:solidFill>
            </a:endParaRPr>
          </a:p>
        </p:txBody>
      </p:sp>
      <p:sp>
        <p:nvSpPr>
          <p:cNvPr id="5" name="CuadroTexto 4">
            <a:extLst>
              <a:ext uri="{FF2B5EF4-FFF2-40B4-BE49-F238E27FC236}">
                <a16:creationId xmlns:a16="http://schemas.microsoft.com/office/drawing/2014/main" id="{AC662267-24E1-42F9-9B57-1039196BD7C7}"/>
              </a:ext>
            </a:extLst>
          </p:cNvPr>
          <p:cNvSpPr txBox="1"/>
          <p:nvPr/>
        </p:nvSpPr>
        <p:spPr>
          <a:xfrm>
            <a:off x="174998" y="46075"/>
            <a:ext cx="10848135" cy="523220"/>
          </a:xfrm>
          <a:prstGeom prst="rect">
            <a:avLst/>
          </a:prstGeom>
          <a:noFill/>
        </p:spPr>
        <p:txBody>
          <a:bodyPr wrap="square">
            <a:spAutoFit/>
          </a:bodyPr>
          <a:lstStyle/>
          <a:p>
            <a:r>
              <a:rPr lang="es-UY" sz="2800" cap="all" dirty="0">
                <a:solidFill>
                  <a:schemeClr val="accent1">
                    <a:lumMod val="75000"/>
                  </a:schemeClr>
                </a:solidFill>
              </a:rPr>
              <a:t>Generación de Energía Eléctrica Renovable (Eólica marina)</a:t>
            </a:r>
            <a:endParaRPr lang="es-ES" sz="2000" cap="all" dirty="0">
              <a:solidFill>
                <a:schemeClr val="accent1">
                  <a:lumMod val="75000"/>
                </a:schemeClr>
              </a:solidFill>
            </a:endParaRPr>
          </a:p>
        </p:txBody>
      </p:sp>
    </p:spTree>
    <p:extLst>
      <p:ext uri="{BB962C8B-B14F-4D97-AF65-F5344CB8AC3E}">
        <p14:creationId xmlns:p14="http://schemas.microsoft.com/office/powerpoint/2010/main" val="1023788783"/>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0052707-8EE1-4AAC-A57E-8998955E90D8}"/>
              </a:ext>
            </a:extLst>
          </p:cNvPr>
          <p:cNvGrpSpPr/>
          <p:nvPr/>
        </p:nvGrpSpPr>
        <p:grpSpPr>
          <a:xfrm>
            <a:off x="2351845" y="543989"/>
            <a:ext cx="7285830" cy="5664415"/>
            <a:chOff x="1631868" y="20769"/>
            <a:chExt cx="8688284" cy="6754761"/>
          </a:xfrm>
        </p:grpSpPr>
        <p:pic>
          <p:nvPicPr>
            <p:cNvPr id="3" name="Imagen 2">
              <a:extLst>
                <a:ext uri="{FF2B5EF4-FFF2-40B4-BE49-F238E27FC236}">
                  <a16:creationId xmlns:a16="http://schemas.microsoft.com/office/drawing/2014/main" id="{16F661F4-09BE-4352-A9A6-60FF1A026416}"/>
                </a:ext>
              </a:extLst>
            </p:cNvPr>
            <p:cNvPicPr>
              <a:picLocks noChangeAspect="1"/>
            </p:cNvPicPr>
            <p:nvPr/>
          </p:nvPicPr>
          <p:blipFill rotWithShape="1">
            <a:blip r:embed="rId5"/>
            <a:srcRect b="6516"/>
            <a:stretch/>
          </p:blipFill>
          <p:spPr>
            <a:xfrm>
              <a:off x="1631868" y="20769"/>
              <a:ext cx="8688284" cy="6754761"/>
            </a:xfrm>
            <a:prstGeom prst="rect">
              <a:avLst/>
            </a:prstGeom>
            <a:ln>
              <a:noFill/>
            </a:ln>
            <a:effectLst>
              <a:outerShdw blurRad="292100" dist="139700" dir="2700000" algn="tl" rotWithShape="0">
                <a:srgbClr val="333333">
                  <a:alpha val="65000"/>
                </a:srgbClr>
              </a:outerShdw>
            </a:effectLst>
          </p:spPr>
        </p:pic>
        <p:sp>
          <p:nvSpPr>
            <p:cNvPr id="4" name="CuadroTexto 3">
              <a:extLst>
                <a:ext uri="{FF2B5EF4-FFF2-40B4-BE49-F238E27FC236}">
                  <a16:creationId xmlns:a16="http://schemas.microsoft.com/office/drawing/2014/main" id="{7042B5F5-543E-44BC-98CE-3F75A7506E24}"/>
                </a:ext>
              </a:extLst>
            </p:cNvPr>
            <p:cNvSpPr txBox="1"/>
            <p:nvPr/>
          </p:nvSpPr>
          <p:spPr>
            <a:xfrm>
              <a:off x="8502970" y="6467753"/>
              <a:ext cx="1619802" cy="307777"/>
            </a:xfrm>
            <a:prstGeom prst="rect">
              <a:avLst/>
            </a:prstGeom>
            <a:noFill/>
          </p:spPr>
          <p:txBody>
            <a:bodyPr wrap="none" rtlCol="0">
              <a:spAutoFit/>
            </a:bodyPr>
            <a:lstStyle/>
            <a:p>
              <a:r>
                <a:rPr lang="es-ES" sz="1400" dirty="0"/>
                <a:t>Roland Berger 2021</a:t>
              </a:r>
              <a:endParaRPr lang="es-UY" sz="1400" dirty="0"/>
            </a:p>
          </p:txBody>
        </p:sp>
        <p:pic>
          <p:nvPicPr>
            <p:cNvPr id="7" name="Imagen 6">
              <a:extLst>
                <a:ext uri="{FF2B5EF4-FFF2-40B4-BE49-F238E27FC236}">
                  <a16:creationId xmlns:a16="http://schemas.microsoft.com/office/drawing/2014/main" id="{D1865491-EF22-4CBC-9477-0F62D0614575}"/>
                </a:ext>
              </a:extLst>
            </p:cNvPr>
            <p:cNvPicPr>
              <a:picLocks noChangeAspect="1"/>
            </p:cNvPicPr>
            <p:nvPr/>
          </p:nvPicPr>
          <p:blipFill rotWithShape="1">
            <a:blip r:embed="rId5"/>
            <a:srcRect l="4577" t="89999" r="78594" b="161"/>
            <a:stretch/>
          </p:blipFill>
          <p:spPr>
            <a:xfrm>
              <a:off x="1992085" y="6104097"/>
              <a:ext cx="1371600" cy="666997"/>
            </a:xfrm>
            <a:prstGeom prst="rect">
              <a:avLst/>
            </a:prstGeom>
          </p:spPr>
        </p:pic>
      </p:grpSp>
      <p:sp>
        <p:nvSpPr>
          <p:cNvPr id="18" name="CuadroTexto 17">
            <a:extLst>
              <a:ext uri="{FF2B5EF4-FFF2-40B4-BE49-F238E27FC236}">
                <a16:creationId xmlns:a16="http://schemas.microsoft.com/office/drawing/2014/main" id="{6E8BF291-9EB9-4CC2-86C9-E360FE3AF2D4}"/>
              </a:ext>
            </a:extLst>
          </p:cNvPr>
          <p:cNvSpPr txBox="1"/>
          <p:nvPr/>
        </p:nvSpPr>
        <p:spPr>
          <a:xfrm>
            <a:off x="1476003" y="20769"/>
            <a:ext cx="8994204" cy="523220"/>
          </a:xfrm>
          <a:prstGeom prst="rect">
            <a:avLst/>
          </a:prstGeom>
          <a:noFill/>
        </p:spPr>
        <p:txBody>
          <a:bodyPr wrap="square">
            <a:spAutoFit/>
          </a:bodyPr>
          <a:lstStyle/>
          <a:p>
            <a:r>
              <a:rPr lang="es-UY" sz="2800" cap="all" dirty="0">
                <a:solidFill>
                  <a:schemeClr val="accent1">
                    <a:lumMod val="75000"/>
                  </a:schemeClr>
                </a:solidFill>
              </a:rPr>
              <a:t>Producción de H</a:t>
            </a:r>
            <a:r>
              <a:rPr lang="es-UY" sz="2800" cap="all" baseline="-25000" dirty="0">
                <a:solidFill>
                  <a:schemeClr val="accent1">
                    <a:lumMod val="75000"/>
                  </a:schemeClr>
                </a:solidFill>
              </a:rPr>
              <a:t>2</a:t>
            </a:r>
            <a:r>
              <a:rPr lang="es-UY" sz="2800" cap="all" dirty="0">
                <a:solidFill>
                  <a:schemeClr val="accent1">
                    <a:lumMod val="75000"/>
                  </a:schemeClr>
                </a:solidFill>
              </a:rPr>
              <a:t> a partir de electrólisis del agua</a:t>
            </a:r>
            <a:endParaRPr lang="es-ES" sz="2800" cap="all" dirty="0">
              <a:solidFill>
                <a:schemeClr val="accent1">
                  <a:lumMod val="75000"/>
                </a:schemeClr>
              </a:solidFill>
            </a:endParaRPr>
          </a:p>
        </p:txBody>
      </p:sp>
    </p:spTree>
    <p:extLst>
      <p:ext uri="{BB962C8B-B14F-4D97-AF65-F5344CB8AC3E}">
        <p14:creationId xmlns:p14="http://schemas.microsoft.com/office/powerpoint/2010/main" val="404876484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7" name="Picture 2" descr="Plan of offshore hydrogen plant">
            <a:extLst>
              <a:ext uri="{FF2B5EF4-FFF2-40B4-BE49-F238E27FC236}">
                <a16:creationId xmlns:a16="http://schemas.microsoft.com/office/drawing/2014/main" id="{A28138DE-747E-406C-9A15-19F9B8E17D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034144" y="2276872"/>
            <a:ext cx="2038520" cy="207482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B05EDC4-3AC8-4A36-B572-25846751D1D4}"/>
              </a:ext>
            </a:extLst>
          </p:cNvPr>
          <p:cNvPicPr>
            <a:picLocks noChangeAspect="1"/>
          </p:cNvPicPr>
          <p:nvPr/>
        </p:nvPicPr>
        <p:blipFill>
          <a:blip r:embed="rId6"/>
          <a:stretch>
            <a:fillRect/>
          </a:stretch>
        </p:blipFill>
        <p:spPr>
          <a:xfrm>
            <a:off x="244098" y="918749"/>
            <a:ext cx="9653798" cy="5106958"/>
          </a:xfrm>
          <a:prstGeom prst="rect">
            <a:avLst/>
          </a:prstGeom>
        </p:spPr>
      </p:pic>
      <p:sp>
        <p:nvSpPr>
          <p:cNvPr id="5" name="Título 1">
            <a:extLst>
              <a:ext uri="{FF2B5EF4-FFF2-40B4-BE49-F238E27FC236}">
                <a16:creationId xmlns:a16="http://schemas.microsoft.com/office/drawing/2014/main" id="{543D507F-47C7-4FE8-8521-3BA1EDEC8541}"/>
              </a:ext>
            </a:extLst>
          </p:cNvPr>
          <p:cNvSpPr>
            <a:spLocks noGrp="1"/>
          </p:cNvSpPr>
          <p:nvPr>
            <p:ph type="title"/>
          </p:nvPr>
        </p:nvSpPr>
        <p:spPr>
          <a:xfrm>
            <a:off x="385894" y="182236"/>
            <a:ext cx="11593585" cy="477054"/>
          </a:xfrm>
          <a:noFill/>
        </p:spPr>
        <p:txBody>
          <a:bodyPr wrap="square" rtlCol="0">
            <a:spAutoFit/>
          </a:bodyPr>
          <a:lstStyle/>
          <a:p>
            <a:pPr algn="ctr">
              <a:lnSpc>
                <a:spcPts val="3000"/>
              </a:lnSpc>
              <a:spcBef>
                <a:spcPts val="1000"/>
              </a:spcBef>
            </a:pPr>
            <a:r>
              <a:rPr lang="es-UY" sz="2800" b="1" dirty="0">
                <a:solidFill>
                  <a:schemeClr val="accent1">
                    <a:lumMod val="75000"/>
                  </a:schemeClr>
                </a:solidFill>
                <a:latin typeface="+mn-lt"/>
                <a:ea typeface="+mn-ea"/>
                <a:cs typeface="+mn-cs"/>
              </a:rPr>
              <a:t>P</a:t>
            </a:r>
            <a:r>
              <a:rPr lang="es-ES" sz="2800" b="1" dirty="0">
                <a:solidFill>
                  <a:schemeClr val="accent1">
                    <a:lumMod val="75000"/>
                  </a:schemeClr>
                </a:solidFill>
                <a:latin typeface="+mn-lt"/>
                <a:ea typeface="+mn-ea"/>
                <a:cs typeface="+mn-cs"/>
              </a:rPr>
              <a:t>royectos actuales de hidrógeno a partir de eólica offshore</a:t>
            </a:r>
            <a:endParaRPr lang="es-UY" sz="2800" b="1" dirty="0">
              <a:solidFill>
                <a:schemeClr val="accent1">
                  <a:lumMod val="75000"/>
                </a:schemeClr>
              </a:solidFill>
              <a:latin typeface="+mn-lt"/>
              <a:ea typeface="+mn-ea"/>
              <a:cs typeface="+mn-cs"/>
            </a:endParaRPr>
          </a:p>
        </p:txBody>
      </p:sp>
      <mc:AlternateContent xmlns:mc="http://schemas.openxmlformats.org/markup-compatibility/2006" xmlns:p14="http://schemas.microsoft.com/office/powerpoint/2010/main">
        <mc:Choice Requires="p14">
          <p:contentPart p14:bwMode="auto" r:id="rId7">
            <p14:nvContentPartPr>
              <p14:cNvPr id="4" name="Entrada de lápiz 3">
                <a:extLst>
                  <a:ext uri="{FF2B5EF4-FFF2-40B4-BE49-F238E27FC236}">
                    <a16:creationId xmlns:a16="http://schemas.microsoft.com/office/drawing/2014/main" id="{2CC149A2-9643-4D32-BB17-99C74182DE47}"/>
                  </a:ext>
                </a:extLst>
              </p14:cNvPr>
              <p14:cNvContentPartPr/>
              <p14:nvPr/>
            </p14:nvContentPartPr>
            <p14:xfrm>
              <a:off x="8354127" y="4104033"/>
              <a:ext cx="331920" cy="10440"/>
            </p14:xfrm>
          </p:contentPart>
        </mc:Choice>
        <mc:Fallback xmlns="">
          <p:pic>
            <p:nvPicPr>
              <p:cNvPr id="4" name="Entrada de lápiz 3">
                <a:extLst>
                  <a:ext uri="{FF2B5EF4-FFF2-40B4-BE49-F238E27FC236}">
                    <a16:creationId xmlns:a16="http://schemas.microsoft.com/office/drawing/2014/main" id="{2CC149A2-9643-4D32-BB17-99C74182DE47}"/>
                  </a:ext>
                </a:extLst>
              </p:cNvPr>
              <p:cNvPicPr/>
              <p:nvPr/>
            </p:nvPicPr>
            <p:blipFill>
              <a:blip r:embed="rId8"/>
              <a:stretch>
                <a:fillRect/>
              </a:stretch>
            </p:blipFill>
            <p:spPr>
              <a:xfrm>
                <a:off x="8300487" y="3996393"/>
                <a:ext cx="43956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Entrada de lápiz 5">
                <a:extLst>
                  <a:ext uri="{FF2B5EF4-FFF2-40B4-BE49-F238E27FC236}">
                    <a16:creationId xmlns:a16="http://schemas.microsoft.com/office/drawing/2014/main" id="{B65B21D9-549A-4CD0-9545-702E5FE176BF}"/>
                  </a:ext>
                </a:extLst>
              </p14:cNvPr>
              <p14:cNvContentPartPr/>
              <p14:nvPr/>
            </p14:nvContentPartPr>
            <p14:xfrm>
              <a:off x="6639447" y="4602273"/>
              <a:ext cx="2254320" cy="12240"/>
            </p14:xfrm>
          </p:contentPart>
        </mc:Choice>
        <mc:Fallback xmlns="">
          <p:pic>
            <p:nvPicPr>
              <p:cNvPr id="6" name="Entrada de lápiz 5">
                <a:extLst>
                  <a:ext uri="{FF2B5EF4-FFF2-40B4-BE49-F238E27FC236}">
                    <a16:creationId xmlns:a16="http://schemas.microsoft.com/office/drawing/2014/main" id="{B65B21D9-549A-4CD0-9545-702E5FE176BF}"/>
                  </a:ext>
                </a:extLst>
              </p:cNvPr>
              <p:cNvPicPr/>
              <p:nvPr/>
            </p:nvPicPr>
            <p:blipFill>
              <a:blip r:embed="rId10"/>
              <a:stretch>
                <a:fillRect/>
              </a:stretch>
            </p:blipFill>
            <p:spPr>
              <a:xfrm>
                <a:off x="6585807" y="4494273"/>
                <a:ext cx="2361960" cy="227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Entrada de lápiz 8">
                <a:extLst>
                  <a:ext uri="{FF2B5EF4-FFF2-40B4-BE49-F238E27FC236}">
                    <a16:creationId xmlns:a16="http://schemas.microsoft.com/office/drawing/2014/main" id="{439AFC1A-03C1-4320-B67C-984CD4E81CBF}"/>
                  </a:ext>
                </a:extLst>
              </p14:cNvPr>
              <p14:cNvContentPartPr/>
              <p14:nvPr/>
            </p14:nvContentPartPr>
            <p14:xfrm>
              <a:off x="7637007" y="4872993"/>
              <a:ext cx="529200" cy="360"/>
            </p14:xfrm>
          </p:contentPart>
        </mc:Choice>
        <mc:Fallback xmlns="">
          <p:pic>
            <p:nvPicPr>
              <p:cNvPr id="9" name="Entrada de lápiz 8">
                <a:extLst>
                  <a:ext uri="{FF2B5EF4-FFF2-40B4-BE49-F238E27FC236}">
                    <a16:creationId xmlns:a16="http://schemas.microsoft.com/office/drawing/2014/main" id="{439AFC1A-03C1-4320-B67C-984CD4E81CBF}"/>
                  </a:ext>
                </a:extLst>
              </p:cNvPr>
              <p:cNvPicPr/>
              <p:nvPr/>
            </p:nvPicPr>
            <p:blipFill>
              <a:blip r:embed="rId12"/>
              <a:stretch>
                <a:fillRect/>
              </a:stretch>
            </p:blipFill>
            <p:spPr>
              <a:xfrm>
                <a:off x="7583367" y="4765353"/>
                <a:ext cx="636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Entrada de lápiz 9">
                <a:extLst>
                  <a:ext uri="{FF2B5EF4-FFF2-40B4-BE49-F238E27FC236}">
                    <a16:creationId xmlns:a16="http://schemas.microsoft.com/office/drawing/2014/main" id="{B3AD12D9-E80A-4F89-A96A-2342AD9190AD}"/>
                  </a:ext>
                </a:extLst>
              </p14:cNvPr>
              <p14:cNvContentPartPr/>
              <p14:nvPr/>
            </p14:nvContentPartPr>
            <p14:xfrm>
              <a:off x="7658247" y="4135353"/>
              <a:ext cx="528840" cy="360"/>
            </p14:xfrm>
          </p:contentPart>
        </mc:Choice>
        <mc:Fallback xmlns="">
          <p:pic>
            <p:nvPicPr>
              <p:cNvPr id="10" name="Entrada de lápiz 9">
                <a:extLst>
                  <a:ext uri="{FF2B5EF4-FFF2-40B4-BE49-F238E27FC236}">
                    <a16:creationId xmlns:a16="http://schemas.microsoft.com/office/drawing/2014/main" id="{B3AD12D9-E80A-4F89-A96A-2342AD9190AD}"/>
                  </a:ext>
                </a:extLst>
              </p:cNvPr>
              <p:cNvPicPr/>
              <p:nvPr/>
            </p:nvPicPr>
            <p:blipFill>
              <a:blip r:embed="rId12"/>
              <a:stretch>
                <a:fillRect/>
              </a:stretch>
            </p:blipFill>
            <p:spPr>
              <a:xfrm>
                <a:off x="7604247" y="4027353"/>
                <a:ext cx="6364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1" name="Entrada de lápiz 10">
                <a:extLst>
                  <a:ext uri="{FF2B5EF4-FFF2-40B4-BE49-F238E27FC236}">
                    <a16:creationId xmlns:a16="http://schemas.microsoft.com/office/drawing/2014/main" id="{740AE603-E518-42B3-8694-F21F886C9D6D}"/>
                  </a:ext>
                </a:extLst>
              </p14:cNvPr>
              <p14:cNvContentPartPr/>
              <p14:nvPr/>
            </p14:nvContentPartPr>
            <p14:xfrm>
              <a:off x="8510007" y="3636393"/>
              <a:ext cx="445680" cy="360"/>
            </p14:xfrm>
          </p:contentPart>
        </mc:Choice>
        <mc:Fallback xmlns="">
          <p:pic>
            <p:nvPicPr>
              <p:cNvPr id="11" name="Entrada de lápiz 10">
                <a:extLst>
                  <a:ext uri="{FF2B5EF4-FFF2-40B4-BE49-F238E27FC236}">
                    <a16:creationId xmlns:a16="http://schemas.microsoft.com/office/drawing/2014/main" id="{740AE603-E518-42B3-8694-F21F886C9D6D}"/>
                  </a:ext>
                </a:extLst>
              </p:cNvPr>
              <p:cNvPicPr/>
              <p:nvPr/>
            </p:nvPicPr>
            <p:blipFill>
              <a:blip r:embed="rId15"/>
              <a:stretch>
                <a:fillRect/>
              </a:stretch>
            </p:blipFill>
            <p:spPr>
              <a:xfrm>
                <a:off x="8456007" y="3528753"/>
                <a:ext cx="553320" cy="216000"/>
              </a:xfrm>
              <a:prstGeom prst="rect">
                <a:avLst/>
              </a:prstGeom>
            </p:spPr>
          </p:pic>
        </mc:Fallback>
      </mc:AlternateContent>
    </p:spTree>
    <p:extLst>
      <p:ext uri="{BB962C8B-B14F-4D97-AF65-F5344CB8AC3E}">
        <p14:creationId xmlns:p14="http://schemas.microsoft.com/office/powerpoint/2010/main" val="180527855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2" descr="Q13a oil platform">
            <a:extLst>
              <a:ext uri="{FF2B5EF4-FFF2-40B4-BE49-F238E27FC236}">
                <a16:creationId xmlns:a16="http://schemas.microsoft.com/office/drawing/2014/main" id="{0FFAE6B6-74CC-4FAF-A071-F675D566F09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951"/>
          <a:stretch/>
        </p:blipFill>
        <p:spPr bwMode="auto">
          <a:xfrm>
            <a:off x="1049881" y="638263"/>
            <a:ext cx="9415517" cy="5572124"/>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89BA0DDC-B817-43D2-9A60-75C0CEE7D5B1}"/>
              </a:ext>
            </a:extLst>
          </p:cNvPr>
          <p:cNvSpPr txBox="1"/>
          <p:nvPr/>
        </p:nvSpPr>
        <p:spPr>
          <a:xfrm>
            <a:off x="7293517" y="4113635"/>
            <a:ext cx="3148182" cy="2588917"/>
          </a:xfrm>
          <a:prstGeom prst="rect">
            <a:avLst/>
          </a:prstGeom>
        </p:spPr>
        <p:txBody>
          <a:bodyPr vert="horz" lIns="74295" tIns="37148" rIns="74295" bIns="37148" rtlCol="0" anchor="ctr">
            <a:normAutofit/>
          </a:bodyPr>
          <a:lstStyle/>
          <a:p>
            <a:pPr indent="-185738">
              <a:lnSpc>
                <a:spcPct val="90000"/>
              </a:lnSpc>
              <a:spcAft>
                <a:spcPts val="488"/>
              </a:spcAft>
              <a:buFont typeface="Arial" panose="020B0604020202020204" pitchFamily="34" charset="0"/>
              <a:buChar char="•"/>
            </a:pPr>
            <a:r>
              <a:rPr lang="en-US" sz="1463" i="1" dirty="0">
                <a:solidFill>
                  <a:schemeClr val="bg1"/>
                </a:solidFill>
              </a:rPr>
              <a:t>there are plans to convert this old North Sea oil platform into a hydrogen production plant</a:t>
            </a:r>
            <a:endParaRPr lang="en-US" sz="1463" dirty="0">
              <a:solidFill>
                <a:schemeClr val="bg1"/>
              </a:solidFill>
            </a:endParaRPr>
          </a:p>
        </p:txBody>
      </p:sp>
      <p:sp>
        <p:nvSpPr>
          <p:cNvPr id="8" name="CuadroTexto 7">
            <a:extLst>
              <a:ext uri="{FF2B5EF4-FFF2-40B4-BE49-F238E27FC236}">
                <a16:creationId xmlns:a16="http://schemas.microsoft.com/office/drawing/2014/main" id="{A36C4966-A935-4935-9C7A-C48466EFF015}"/>
              </a:ext>
            </a:extLst>
          </p:cNvPr>
          <p:cNvSpPr txBox="1"/>
          <p:nvPr/>
        </p:nvSpPr>
        <p:spPr>
          <a:xfrm>
            <a:off x="5517282" y="5986800"/>
            <a:ext cx="5309260" cy="223587"/>
          </a:xfrm>
          <a:prstGeom prst="rect">
            <a:avLst/>
          </a:prstGeom>
          <a:noFill/>
        </p:spPr>
        <p:txBody>
          <a:bodyPr wrap="square">
            <a:spAutoFit/>
          </a:bodyPr>
          <a:lstStyle/>
          <a:p>
            <a:pPr>
              <a:spcAft>
                <a:spcPts val="488"/>
              </a:spcAft>
            </a:pPr>
            <a:r>
              <a:rPr lang="es-UY" sz="853" dirty="0"/>
              <a:t>https://www.evwind.es/2021/02/13/the-global-race-to-produce-hydrogen-with-offshore-wind-energy/79337</a:t>
            </a:r>
          </a:p>
        </p:txBody>
      </p:sp>
      <p:sp>
        <p:nvSpPr>
          <p:cNvPr id="7" name="Título 1">
            <a:extLst>
              <a:ext uri="{FF2B5EF4-FFF2-40B4-BE49-F238E27FC236}">
                <a16:creationId xmlns:a16="http://schemas.microsoft.com/office/drawing/2014/main" id="{09C22999-60E7-4D6A-8D6D-0AF30CB757D3}"/>
              </a:ext>
            </a:extLst>
          </p:cNvPr>
          <p:cNvSpPr>
            <a:spLocks noGrp="1"/>
          </p:cNvSpPr>
          <p:nvPr>
            <p:ph type="title"/>
          </p:nvPr>
        </p:nvSpPr>
        <p:spPr>
          <a:xfrm>
            <a:off x="8389" y="14456"/>
            <a:ext cx="11593585" cy="477054"/>
          </a:xfrm>
          <a:noFill/>
        </p:spPr>
        <p:txBody>
          <a:bodyPr wrap="square" rtlCol="0">
            <a:spAutoFit/>
          </a:bodyPr>
          <a:lstStyle/>
          <a:p>
            <a:pPr algn="ctr">
              <a:lnSpc>
                <a:spcPts val="3000"/>
              </a:lnSpc>
              <a:spcBef>
                <a:spcPts val="1000"/>
              </a:spcBef>
            </a:pPr>
            <a:r>
              <a:rPr lang="es-UY" sz="2800" b="1" dirty="0">
                <a:solidFill>
                  <a:schemeClr val="accent1">
                    <a:lumMod val="75000"/>
                  </a:schemeClr>
                </a:solidFill>
                <a:latin typeface="+mn-lt"/>
                <a:ea typeface="+mn-ea"/>
                <a:cs typeface="+mn-cs"/>
              </a:rPr>
              <a:t>P</a:t>
            </a:r>
            <a:r>
              <a:rPr lang="es-ES" sz="2800" b="1" dirty="0">
                <a:solidFill>
                  <a:schemeClr val="accent1">
                    <a:lumMod val="75000"/>
                  </a:schemeClr>
                </a:solidFill>
                <a:latin typeface="+mn-lt"/>
                <a:ea typeface="+mn-ea"/>
                <a:cs typeface="+mn-cs"/>
              </a:rPr>
              <a:t>royectos actuales de hidrógeno a partir de eólica offshore</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269446949"/>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Imagen 4" descr="Texto&#10;&#10;Descripción generada automáticamente">
            <a:extLst>
              <a:ext uri="{FF2B5EF4-FFF2-40B4-BE49-F238E27FC236}">
                <a16:creationId xmlns:a16="http://schemas.microsoft.com/office/drawing/2014/main" id="{B2BA7E1B-6BD9-436F-BA8A-79D7733A1464}"/>
              </a:ext>
            </a:extLst>
          </p:cNvPr>
          <p:cNvPicPr>
            <a:picLocks noChangeAspect="1"/>
          </p:cNvPicPr>
          <p:nvPr/>
        </p:nvPicPr>
        <p:blipFill>
          <a:blip r:embed="rId4"/>
          <a:stretch>
            <a:fillRect/>
          </a:stretch>
        </p:blipFill>
        <p:spPr>
          <a:xfrm>
            <a:off x="2010615" y="1691807"/>
            <a:ext cx="7991475" cy="1609725"/>
          </a:xfrm>
          <a:prstGeom prst="rect">
            <a:avLst/>
          </a:prstGeom>
          <a:ln>
            <a:noFill/>
          </a:ln>
          <a:effectLst>
            <a:outerShdw blurRad="292100" dist="139700" dir="2700000" algn="tl" rotWithShape="0">
              <a:srgbClr val="333333">
                <a:alpha val="65000"/>
              </a:srgbClr>
            </a:outerShdw>
          </a:effectLst>
        </p:spPr>
      </p:pic>
      <p:pic>
        <p:nvPicPr>
          <p:cNvPr id="7" name="Imagen 6">
            <a:extLst>
              <a:ext uri="{FF2B5EF4-FFF2-40B4-BE49-F238E27FC236}">
                <a16:creationId xmlns:a16="http://schemas.microsoft.com/office/drawing/2014/main" id="{122672A2-6700-4083-9F85-10907123AFB7}"/>
              </a:ext>
            </a:extLst>
          </p:cNvPr>
          <p:cNvPicPr>
            <a:picLocks noChangeAspect="1"/>
          </p:cNvPicPr>
          <p:nvPr/>
        </p:nvPicPr>
        <p:blipFill>
          <a:blip r:embed="rId5"/>
          <a:stretch>
            <a:fillRect/>
          </a:stretch>
        </p:blipFill>
        <p:spPr>
          <a:xfrm>
            <a:off x="265220" y="3794987"/>
            <a:ext cx="11661559" cy="1022459"/>
          </a:xfrm>
          <a:prstGeom prst="rect">
            <a:avLst/>
          </a:prstGeom>
          <a:ln>
            <a:noFill/>
          </a:ln>
          <a:effectLst>
            <a:outerShdw blurRad="292100" dist="139700" dir="2700000" algn="tl" rotWithShape="0">
              <a:srgbClr val="333333">
                <a:alpha val="65000"/>
              </a:srgbClr>
            </a:outerShdw>
          </a:effectLst>
        </p:spPr>
      </p:pic>
      <p:sp>
        <p:nvSpPr>
          <p:cNvPr id="9" name="CuadroTexto 8">
            <a:extLst>
              <a:ext uri="{FF2B5EF4-FFF2-40B4-BE49-F238E27FC236}">
                <a16:creationId xmlns:a16="http://schemas.microsoft.com/office/drawing/2014/main" id="{FB371292-CCA2-4D8B-8E0E-795F0B579A96}"/>
              </a:ext>
            </a:extLst>
          </p:cNvPr>
          <p:cNvSpPr txBox="1"/>
          <p:nvPr/>
        </p:nvSpPr>
        <p:spPr>
          <a:xfrm>
            <a:off x="9595954" y="4941569"/>
            <a:ext cx="2330825" cy="369332"/>
          </a:xfrm>
          <a:prstGeom prst="rect">
            <a:avLst/>
          </a:prstGeom>
          <a:noFill/>
        </p:spPr>
        <p:txBody>
          <a:bodyPr wrap="square">
            <a:spAutoFit/>
          </a:bodyPr>
          <a:lstStyle/>
          <a:p>
            <a:r>
              <a:rPr lang="es-UY" dirty="0">
                <a:hlinkClick r:id="rId6"/>
              </a:rPr>
              <a:t>https://bit.ly/3Be7EgO</a:t>
            </a:r>
            <a:r>
              <a:rPr lang="es-UY" dirty="0"/>
              <a:t> </a:t>
            </a:r>
          </a:p>
        </p:txBody>
      </p:sp>
      <p:sp>
        <p:nvSpPr>
          <p:cNvPr id="10" name="Título 1">
            <a:extLst>
              <a:ext uri="{FF2B5EF4-FFF2-40B4-BE49-F238E27FC236}">
                <a16:creationId xmlns:a16="http://schemas.microsoft.com/office/drawing/2014/main" id="{1E93F50C-1ECB-47C1-B04C-ECC4B45B2C33}"/>
              </a:ext>
            </a:extLst>
          </p:cNvPr>
          <p:cNvSpPr>
            <a:spLocks noGrp="1"/>
          </p:cNvSpPr>
          <p:nvPr>
            <p:ph type="title"/>
          </p:nvPr>
        </p:nvSpPr>
        <p:spPr>
          <a:xfrm>
            <a:off x="8389" y="41351"/>
            <a:ext cx="11593585" cy="477054"/>
          </a:xfrm>
          <a:noFill/>
        </p:spPr>
        <p:txBody>
          <a:bodyPr wrap="square" rtlCol="0">
            <a:spAutoFit/>
          </a:bodyPr>
          <a:lstStyle/>
          <a:p>
            <a:pPr algn="ctr">
              <a:lnSpc>
                <a:spcPts val="3000"/>
              </a:lnSpc>
              <a:spcBef>
                <a:spcPts val="1000"/>
              </a:spcBef>
            </a:pPr>
            <a:r>
              <a:rPr lang="es-UY" sz="2800" b="1" dirty="0">
                <a:solidFill>
                  <a:schemeClr val="accent1">
                    <a:lumMod val="75000"/>
                  </a:schemeClr>
                </a:solidFill>
                <a:latin typeface="+mn-lt"/>
                <a:ea typeface="+mn-ea"/>
                <a:cs typeface="+mn-cs"/>
              </a:rPr>
              <a:t>P</a:t>
            </a:r>
            <a:r>
              <a:rPr lang="es-ES" sz="2800" b="1" dirty="0">
                <a:solidFill>
                  <a:schemeClr val="accent1">
                    <a:lumMod val="75000"/>
                  </a:schemeClr>
                </a:solidFill>
                <a:latin typeface="+mn-lt"/>
                <a:ea typeface="+mn-ea"/>
                <a:cs typeface="+mn-cs"/>
              </a:rPr>
              <a:t>royectos actuales de hidrógeno a partir de eólica offshore</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411733232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67C9896A-B691-4E5D-BA86-D25AC2A35202}"/>
              </a:ext>
            </a:extLst>
          </p:cNvPr>
          <p:cNvGrpSpPr/>
          <p:nvPr/>
        </p:nvGrpSpPr>
        <p:grpSpPr>
          <a:xfrm>
            <a:off x="7534570" y="693173"/>
            <a:ext cx="3728392" cy="5595962"/>
            <a:chOff x="6249143" y="667095"/>
            <a:chExt cx="3456385" cy="5187706"/>
          </a:xfrm>
        </p:grpSpPr>
        <p:pic>
          <p:nvPicPr>
            <p:cNvPr id="4" name="Imagen 3">
              <a:extLst>
                <a:ext uri="{FF2B5EF4-FFF2-40B4-BE49-F238E27FC236}">
                  <a16:creationId xmlns:a16="http://schemas.microsoft.com/office/drawing/2014/main" id="{5C1D1F1D-D54A-40D3-9B9D-C99835591C12}"/>
                </a:ext>
              </a:extLst>
            </p:cNvPr>
            <p:cNvPicPr>
              <a:picLocks noChangeAspect="1"/>
            </p:cNvPicPr>
            <p:nvPr/>
          </p:nvPicPr>
          <p:blipFill>
            <a:blip r:embed="rId5"/>
            <a:stretch>
              <a:fillRect/>
            </a:stretch>
          </p:blipFill>
          <p:spPr>
            <a:xfrm>
              <a:off x="6249144" y="667095"/>
              <a:ext cx="3456384" cy="4873851"/>
            </a:xfrm>
            <a:prstGeom prst="rect">
              <a:avLst/>
            </a:prstGeom>
          </p:spPr>
        </p:pic>
        <p:sp>
          <p:nvSpPr>
            <p:cNvPr id="5" name="CuadroTexto 4">
              <a:extLst>
                <a:ext uri="{FF2B5EF4-FFF2-40B4-BE49-F238E27FC236}">
                  <a16:creationId xmlns:a16="http://schemas.microsoft.com/office/drawing/2014/main" id="{311BA7B6-1BA8-4E6B-8A4D-F7E29B527F27}"/>
                </a:ext>
              </a:extLst>
            </p:cNvPr>
            <p:cNvSpPr txBox="1"/>
            <p:nvPr/>
          </p:nvSpPr>
          <p:spPr>
            <a:xfrm>
              <a:off x="6249143" y="5540946"/>
              <a:ext cx="3456384" cy="313855"/>
            </a:xfrm>
            <a:prstGeom prst="rect">
              <a:avLst/>
            </a:prstGeom>
            <a:noFill/>
          </p:spPr>
          <p:txBody>
            <a:bodyPr wrap="square">
              <a:spAutoFit/>
            </a:bodyPr>
            <a:lstStyle/>
            <a:p>
              <a:r>
                <a:rPr lang="en-US" sz="800" dirty="0">
                  <a:solidFill>
                    <a:schemeClr val="bg1">
                      <a:lumMod val="75000"/>
                    </a:schemeClr>
                  </a:solidFill>
                  <a:latin typeface="Open Sans" panose="020B0606030504020204" pitchFamily="34" charset="0"/>
                </a:rPr>
                <a:t>http://documents.worldbank.org/curated/en/191101586844753616/Technical-Potential-for-Offshore-Wind-in-Uruguay-Map</a:t>
              </a:r>
              <a:endParaRPr lang="es-UY" sz="800" dirty="0">
                <a:solidFill>
                  <a:schemeClr val="bg1">
                    <a:lumMod val="75000"/>
                  </a:schemeClr>
                </a:solidFill>
              </a:endParaRPr>
            </a:p>
          </p:txBody>
        </p:sp>
      </p:grpSp>
      <p:sp>
        <p:nvSpPr>
          <p:cNvPr id="10" name="Marcador de contenido 3">
            <a:extLst>
              <a:ext uri="{FF2B5EF4-FFF2-40B4-BE49-F238E27FC236}">
                <a16:creationId xmlns:a16="http://schemas.microsoft.com/office/drawing/2014/main" id="{C6DBD85A-F5A6-4F14-996C-ABC16B03BD2C}"/>
              </a:ext>
            </a:extLst>
          </p:cNvPr>
          <p:cNvSpPr txBox="1">
            <a:spLocks/>
          </p:cNvSpPr>
          <p:nvPr/>
        </p:nvSpPr>
        <p:spPr>
          <a:xfrm>
            <a:off x="718419" y="691977"/>
            <a:ext cx="5648825" cy="5622325"/>
          </a:xfrm>
          <a:prstGeom prst="rect">
            <a:avLst/>
          </a:prstGeom>
        </p:spPr>
        <p:txBody>
          <a:bodyPr>
            <a:normAutofit fontScale="92500" lnSpcReduction="20000"/>
          </a:bodyPr>
          <a:lstStyle>
            <a:lvl1pPr marL="371464" indent="-371464" algn="l" defTabSz="990570" rtl="0" eaLnBrk="1" latinLnBrk="0" hangingPunct="1">
              <a:spcBef>
                <a:spcPct val="20000"/>
              </a:spcBef>
              <a:buFont typeface="Arial" panose="020B0604020202020204" pitchFamily="34" charset="0"/>
              <a:buChar char="•"/>
              <a:defRPr sz="3467" kern="1200">
                <a:solidFill>
                  <a:schemeClr val="tx1"/>
                </a:solidFill>
                <a:latin typeface="+mn-lt"/>
                <a:ea typeface="+mn-ea"/>
                <a:cs typeface="+mn-cs"/>
              </a:defRPr>
            </a:lvl1pPr>
            <a:lvl2pPr marL="804838" indent="-309553" algn="l" defTabSz="990570" rtl="0" eaLnBrk="1" latinLnBrk="0" hangingPunct="1">
              <a:spcBef>
                <a:spcPct val="20000"/>
              </a:spcBef>
              <a:buFont typeface="Arial" panose="020B0604020202020204" pitchFamily="34" charset="0"/>
              <a:buChar char="–"/>
              <a:defRPr sz="3033" kern="1200">
                <a:solidFill>
                  <a:schemeClr val="tx1"/>
                </a:solidFill>
                <a:latin typeface="+mn-lt"/>
                <a:ea typeface="+mn-ea"/>
                <a:cs typeface="+mn-cs"/>
              </a:defRPr>
            </a:lvl2pPr>
            <a:lvl3pPr marL="1238212" indent="-247642" algn="l" defTabSz="990570"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33497"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4pPr>
            <a:lvl5pPr marL="222878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5pPr>
            <a:lvl6pPr marL="272406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6pPr>
            <a:lvl7pPr marL="3219351"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7pPr>
            <a:lvl8pPr marL="3714636"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8pPr>
            <a:lvl9pPr marL="4209920" indent="-247642" algn="l" defTabSz="990570" rtl="0" eaLnBrk="1" latinLnBrk="0" hangingPunct="1">
              <a:spcBef>
                <a:spcPct val="20000"/>
              </a:spcBef>
              <a:buFont typeface="Arial" panose="020B0604020202020204" pitchFamily="34" charset="0"/>
              <a:buChar char="•"/>
              <a:defRPr sz="2167" kern="1200">
                <a:solidFill>
                  <a:schemeClr val="tx1"/>
                </a:solidFill>
                <a:latin typeface="+mn-lt"/>
                <a:ea typeface="+mn-ea"/>
                <a:cs typeface="+mn-cs"/>
              </a:defRPr>
            </a:lvl9pPr>
          </a:lstStyle>
          <a:p>
            <a:pPr algn="just" fontAlgn="ctr" hangingPunct="0">
              <a:lnSpc>
                <a:spcPct val="120000"/>
              </a:lnSpc>
            </a:pPr>
            <a:r>
              <a:rPr lang="es-UY" sz="1900" dirty="0">
                <a:solidFill>
                  <a:schemeClr val="tx1">
                    <a:lumMod val="65000"/>
                    <a:lumOff val="35000"/>
                  </a:schemeClr>
                </a:solidFill>
                <a:latin typeface="Calibri" panose="020F0502020204030204" pitchFamily="34" charset="0"/>
              </a:rPr>
              <a:t>Gran potencial offshore</a:t>
            </a:r>
          </a:p>
          <a:p>
            <a:pPr lvl="1" algn="just" fontAlgn="ctr" hangingPunct="0">
              <a:lnSpc>
                <a:spcPct val="120000"/>
              </a:lnSpc>
              <a:buFont typeface="Arial" panose="020B0604020202020204" pitchFamily="34" charset="0"/>
              <a:buChar char="•"/>
            </a:pPr>
            <a:r>
              <a:rPr lang="es-UY" sz="1900" dirty="0">
                <a:solidFill>
                  <a:schemeClr val="tx1">
                    <a:lumMod val="65000"/>
                    <a:lumOff val="35000"/>
                  </a:schemeClr>
                </a:solidFill>
                <a:latin typeface="Calibri" panose="020F0502020204030204" pitchFamily="34" charset="0"/>
              </a:rPr>
              <a:t>Gran capacidad (275 GW)</a:t>
            </a:r>
          </a:p>
          <a:p>
            <a:pPr lvl="1" algn="just" fontAlgn="ctr" hangingPunct="0">
              <a:lnSpc>
                <a:spcPct val="120000"/>
              </a:lnSpc>
              <a:buFont typeface="Arial" panose="020B0604020202020204" pitchFamily="34" charset="0"/>
              <a:buChar char="•"/>
            </a:pPr>
            <a:r>
              <a:rPr lang="es-UY" sz="1900" dirty="0">
                <a:solidFill>
                  <a:schemeClr val="tx1">
                    <a:lumMod val="65000"/>
                    <a:lumOff val="35000"/>
                  </a:schemeClr>
                </a:solidFill>
                <a:latin typeface="Calibri" panose="020F0502020204030204" pitchFamily="34" charset="0"/>
              </a:rPr>
              <a:t>Altos factores de capacidad (&gt;55%)</a:t>
            </a:r>
          </a:p>
          <a:p>
            <a:pPr lvl="1" algn="just" fontAlgn="ctr" hangingPunct="0">
              <a:lnSpc>
                <a:spcPct val="120000"/>
              </a:lnSpc>
              <a:buFont typeface="Arial" panose="020B0604020202020204" pitchFamily="34" charset="0"/>
              <a:buChar char="•"/>
            </a:pPr>
            <a:r>
              <a:rPr lang="es-UY" sz="1900" dirty="0">
                <a:solidFill>
                  <a:schemeClr val="tx1">
                    <a:lumMod val="65000"/>
                    <a:lumOff val="35000"/>
                  </a:schemeClr>
                </a:solidFill>
                <a:latin typeface="Calibri" panose="020F0502020204030204" pitchFamily="34" charset="0"/>
              </a:rPr>
              <a:t>Grandes superficies disponibles</a:t>
            </a:r>
          </a:p>
          <a:p>
            <a:pPr lvl="1" algn="just" fontAlgn="ctr" hangingPunct="0">
              <a:lnSpc>
                <a:spcPct val="120000"/>
              </a:lnSpc>
            </a:pPr>
            <a:endParaRPr lang="es-UY" sz="1900" dirty="0">
              <a:solidFill>
                <a:schemeClr val="tx1">
                  <a:lumMod val="65000"/>
                  <a:lumOff val="35000"/>
                </a:schemeClr>
              </a:solidFill>
              <a:latin typeface="Calibri" panose="020F0502020204030204" pitchFamily="34" charset="0"/>
            </a:endParaRPr>
          </a:p>
          <a:p>
            <a:pPr marL="371464" lvl="1" indent="-371464" algn="just" fontAlgn="ctr" hangingPunct="0">
              <a:lnSpc>
                <a:spcPct val="120000"/>
              </a:lnSpc>
              <a:buFont typeface="Arial" panose="020B0604020202020204" pitchFamily="34" charset="0"/>
              <a:buChar char="•"/>
            </a:pPr>
            <a:r>
              <a:rPr lang="es-UY" sz="1900" dirty="0">
                <a:solidFill>
                  <a:schemeClr val="tx1">
                    <a:lumMod val="65000"/>
                    <a:lumOff val="35000"/>
                  </a:schemeClr>
                </a:solidFill>
                <a:latin typeface="Calibri" panose="020F0502020204030204" pitchFamily="34" charset="0"/>
              </a:rPr>
              <a:t>Además:</a:t>
            </a:r>
          </a:p>
          <a:p>
            <a:pPr marL="804838" lvl="2" indent="-371464" algn="just" fontAlgn="ctr" hangingPunct="0">
              <a:lnSpc>
                <a:spcPct val="120000"/>
              </a:lnSpc>
            </a:pPr>
            <a:r>
              <a:rPr lang="es-ES" sz="1900" dirty="0">
                <a:solidFill>
                  <a:schemeClr val="tx1">
                    <a:lumMod val="65000"/>
                    <a:lumOff val="35000"/>
                  </a:schemeClr>
                </a:solidFill>
                <a:latin typeface="Calibri" panose="020F0502020204030204" pitchFamily="34" charset="0"/>
              </a:rPr>
              <a:t>Exitosa primera transición energética</a:t>
            </a:r>
          </a:p>
          <a:p>
            <a:pPr marL="804838" lvl="2" indent="-371464" algn="just" fontAlgn="ctr" hangingPunct="0">
              <a:lnSpc>
                <a:spcPct val="120000"/>
              </a:lnSpc>
            </a:pPr>
            <a:r>
              <a:rPr lang="es-ES" sz="1900" dirty="0">
                <a:solidFill>
                  <a:schemeClr val="tx1">
                    <a:lumMod val="65000"/>
                    <a:lumOff val="35000"/>
                  </a:schemeClr>
                </a:solidFill>
                <a:latin typeface="Calibri" panose="020F0502020204030204" pitchFamily="34" charset="0"/>
              </a:rPr>
              <a:t>Fuerte impulso del Estado para la segunda transición energética, uno de cuyos pilares es el hidrógeno</a:t>
            </a:r>
          </a:p>
          <a:p>
            <a:pPr marL="804838" lvl="2" indent="-371464" algn="just" fontAlgn="ctr" hangingPunct="0">
              <a:lnSpc>
                <a:spcPct val="120000"/>
              </a:lnSpc>
            </a:pPr>
            <a:r>
              <a:rPr lang="es-UY" sz="1900" dirty="0">
                <a:solidFill>
                  <a:schemeClr val="tx1">
                    <a:lumMod val="65000"/>
                    <a:lumOff val="35000"/>
                  </a:schemeClr>
                </a:solidFill>
                <a:latin typeface="Calibri" panose="020F0502020204030204" pitchFamily="34" charset="0"/>
              </a:rPr>
              <a:t>Buena coordinación interinstitucional</a:t>
            </a:r>
          </a:p>
          <a:p>
            <a:pPr marL="804838" lvl="2" indent="-371464" algn="just" fontAlgn="ctr" hangingPunct="0">
              <a:lnSpc>
                <a:spcPct val="120000"/>
              </a:lnSpc>
            </a:pPr>
            <a:r>
              <a:rPr lang="es-UY" sz="1900" dirty="0">
                <a:solidFill>
                  <a:schemeClr val="tx1">
                    <a:lumMod val="65000"/>
                    <a:lumOff val="35000"/>
                  </a:schemeClr>
                </a:solidFill>
                <a:latin typeface="Calibri" panose="020F0502020204030204" pitchFamily="34" charset="0"/>
              </a:rPr>
              <a:t>Estabilidad y reputación país </a:t>
            </a:r>
          </a:p>
          <a:p>
            <a:pPr marL="804838" lvl="2" indent="-371464" algn="just" fontAlgn="ctr" hangingPunct="0">
              <a:lnSpc>
                <a:spcPct val="120000"/>
              </a:lnSpc>
            </a:pPr>
            <a:endParaRPr lang="es-UY" sz="1900" dirty="0">
              <a:solidFill>
                <a:schemeClr val="tx1">
                  <a:lumMod val="65000"/>
                  <a:lumOff val="35000"/>
                </a:schemeClr>
              </a:solidFill>
              <a:latin typeface="Calibri" panose="020F0502020204030204" pitchFamily="34" charset="0"/>
            </a:endParaRPr>
          </a:p>
          <a:p>
            <a:pPr marL="0" indent="-433374" algn="just" fontAlgn="ctr" hangingPunct="0">
              <a:lnSpc>
                <a:spcPct val="120000"/>
              </a:lnSpc>
            </a:pPr>
            <a:r>
              <a:rPr lang="es-UY" sz="1900" dirty="0">
                <a:solidFill>
                  <a:schemeClr val="tx1">
                    <a:lumMod val="65000"/>
                    <a:lumOff val="35000"/>
                  </a:schemeClr>
                </a:solidFill>
                <a:latin typeface="Calibri" panose="020F0502020204030204" pitchFamily="34" charset="0"/>
              </a:rPr>
              <a:t>Generar una Ronda hidrógeno offshore</a:t>
            </a:r>
          </a:p>
          <a:p>
            <a:pPr marL="866748" lvl="2" indent="-433374" algn="just" fontAlgn="ctr" hangingPunct="0">
              <a:lnSpc>
                <a:spcPct val="120000"/>
              </a:lnSpc>
            </a:pPr>
            <a:r>
              <a:rPr lang="es-UY" sz="1900" dirty="0">
                <a:solidFill>
                  <a:schemeClr val="tx1">
                    <a:lumMod val="65000"/>
                    <a:lumOff val="35000"/>
                  </a:schemeClr>
                </a:solidFill>
                <a:latin typeface="Calibri" panose="020F0502020204030204" pitchFamily="34" charset="0"/>
              </a:rPr>
              <a:t>Oportuno e innovador, </a:t>
            </a:r>
            <a:r>
              <a:rPr lang="es-UY" sz="1900" i="1" dirty="0" err="1">
                <a:solidFill>
                  <a:schemeClr val="tx1">
                    <a:lumMod val="65000"/>
                    <a:lumOff val="35000"/>
                  </a:schemeClr>
                </a:solidFill>
                <a:latin typeface="Calibri" panose="020F0502020204030204" pitchFamily="34" charset="0"/>
              </a:rPr>
              <a:t>first</a:t>
            </a:r>
            <a:r>
              <a:rPr lang="es-UY" sz="1900" i="1" dirty="0">
                <a:solidFill>
                  <a:schemeClr val="tx1">
                    <a:lumMod val="65000"/>
                    <a:lumOff val="35000"/>
                  </a:schemeClr>
                </a:solidFill>
                <a:latin typeface="Calibri" panose="020F0502020204030204" pitchFamily="34" charset="0"/>
              </a:rPr>
              <a:t> mover</a:t>
            </a:r>
          </a:p>
          <a:p>
            <a:pPr marL="866748" lvl="2" indent="-433374" algn="just" fontAlgn="ctr" hangingPunct="0">
              <a:lnSpc>
                <a:spcPct val="120000"/>
              </a:lnSpc>
            </a:pPr>
            <a:r>
              <a:rPr lang="es-UY" sz="1900" dirty="0">
                <a:solidFill>
                  <a:schemeClr val="tx1">
                    <a:lumMod val="65000"/>
                    <a:lumOff val="35000"/>
                  </a:schemeClr>
                </a:solidFill>
                <a:latin typeface="Calibri" panose="020F0502020204030204" pitchFamily="34" charset="0"/>
              </a:rPr>
              <a:t>Permite captar alto interés del mercado en inversiones en energías limpias</a:t>
            </a:r>
          </a:p>
          <a:p>
            <a:pPr marL="433374" lvl="1" indent="-433374" algn="just" fontAlgn="ctr" hangingPunct="0">
              <a:lnSpc>
                <a:spcPct val="120000"/>
              </a:lnSpc>
            </a:pPr>
            <a:endParaRPr lang="es-UY" sz="2433" dirty="0">
              <a:solidFill>
                <a:schemeClr val="tx1">
                  <a:lumMod val="65000"/>
                  <a:lumOff val="35000"/>
                </a:schemeClr>
              </a:solidFill>
              <a:latin typeface="Calibri" panose="020F0502020204030204" pitchFamily="34" charset="0"/>
            </a:endParaRPr>
          </a:p>
          <a:p>
            <a:pPr marL="804838" lvl="2" indent="-371464" algn="just" fontAlgn="ctr" hangingPunct="0">
              <a:lnSpc>
                <a:spcPct val="120000"/>
              </a:lnSpc>
            </a:pPr>
            <a:endParaRPr lang="es-UY" sz="2000" dirty="0">
              <a:latin typeface="Calibri" panose="020F0502020204030204" pitchFamily="34" charset="0"/>
            </a:endParaRPr>
          </a:p>
          <a:p>
            <a:pPr lvl="1" algn="just" fontAlgn="ctr" hangingPunct="0">
              <a:lnSpc>
                <a:spcPct val="120000"/>
              </a:lnSpc>
            </a:pPr>
            <a:endParaRPr lang="es-UY" sz="1566" dirty="0">
              <a:latin typeface="Calibri" panose="020F0502020204030204" pitchFamily="34" charset="0"/>
            </a:endParaRPr>
          </a:p>
        </p:txBody>
      </p:sp>
      <p:sp>
        <p:nvSpPr>
          <p:cNvPr id="7" name="Título 1">
            <a:extLst>
              <a:ext uri="{FF2B5EF4-FFF2-40B4-BE49-F238E27FC236}">
                <a16:creationId xmlns:a16="http://schemas.microsoft.com/office/drawing/2014/main" id="{91E0EA63-DE74-4E81-A5D5-4ACF5F36F7CC}"/>
              </a:ext>
            </a:extLst>
          </p:cNvPr>
          <p:cNvSpPr>
            <a:spLocks noGrp="1"/>
          </p:cNvSpPr>
          <p:nvPr>
            <p:ph type="title"/>
          </p:nvPr>
        </p:nvSpPr>
        <p:spPr>
          <a:xfrm>
            <a:off x="83890" y="112786"/>
            <a:ext cx="11895589"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Excelentes condiciones para el desarrollo de hidrógeno offshore en Uruguay</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4048732270"/>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E4636FD6-B67B-4879-9DA9-1885BC521545}"/>
              </a:ext>
            </a:extLst>
          </p:cNvPr>
          <p:cNvSpPr>
            <a:spLocks noGrp="1"/>
          </p:cNvSpPr>
          <p:nvPr>
            <p:ph sz="half" idx="1"/>
          </p:nvPr>
        </p:nvSpPr>
        <p:spPr>
          <a:xfrm>
            <a:off x="5418503" y="387040"/>
            <a:ext cx="6773496" cy="4557615"/>
          </a:xfrm>
        </p:spPr>
        <p:txBody>
          <a:bodyPr>
            <a:normAutofit/>
          </a:bodyPr>
          <a:lstStyle/>
          <a:p>
            <a:pPr marL="0" indent="0">
              <a:lnSpc>
                <a:spcPct val="100000"/>
              </a:lnSpc>
              <a:buNone/>
            </a:pPr>
            <a:r>
              <a:rPr lang="es-UY" sz="1600" dirty="0"/>
              <a:t>Velocidad de viento a 100 m de altura:</a:t>
            </a:r>
          </a:p>
          <a:p>
            <a:pPr>
              <a:lnSpc>
                <a:spcPct val="100000"/>
              </a:lnSpc>
              <a:buFont typeface="Wingdings" panose="05000000000000000000" pitchFamily="2" charset="2"/>
              <a:buChar char="§"/>
            </a:pPr>
            <a:r>
              <a:rPr lang="es-UY" sz="1600" dirty="0"/>
              <a:t>Entre 8.5 y 9.5 m/s promedio anual (hasta 1000 m profundidad de agua).</a:t>
            </a:r>
          </a:p>
          <a:p>
            <a:pPr>
              <a:lnSpc>
                <a:spcPct val="100000"/>
              </a:lnSpc>
              <a:buFont typeface="Wingdings" panose="05000000000000000000" pitchFamily="2" charset="2"/>
              <a:buChar char="§"/>
            </a:pPr>
            <a:r>
              <a:rPr lang="es-UY" sz="1600" dirty="0"/>
              <a:t>Ligero aumento hacia el sur</a:t>
            </a:r>
          </a:p>
          <a:p>
            <a:pPr>
              <a:lnSpc>
                <a:spcPct val="100000"/>
              </a:lnSpc>
              <a:buFont typeface="Wingdings" panose="05000000000000000000" pitchFamily="2" charset="2"/>
              <a:buChar char="§"/>
            </a:pPr>
            <a:r>
              <a:rPr lang="es-UY" sz="1600" dirty="0"/>
              <a:t>Mucho mejor cantidad, calidad, y uniformidad que en </a:t>
            </a:r>
            <a:r>
              <a:rPr lang="es-UY" sz="1600" dirty="0" err="1"/>
              <a:t>onshore</a:t>
            </a:r>
            <a:endParaRPr lang="es-UY" sz="1600" dirty="0"/>
          </a:p>
          <a:p>
            <a:pPr marL="0" indent="0">
              <a:lnSpc>
                <a:spcPct val="100000"/>
              </a:lnSpc>
              <a:buNone/>
            </a:pPr>
            <a:endParaRPr lang="es-UY" sz="1400" dirty="0">
              <a:solidFill>
                <a:schemeClr val="tx1">
                  <a:lumMod val="65000"/>
                  <a:lumOff val="35000"/>
                </a:schemeClr>
              </a:solidFill>
              <a:latin typeface="Arial" panose="020B0604020202020204" pitchFamily="34" charset="0"/>
              <a:cs typeface="Arial" panose="020B0604020202020204" pitchFamily="34" charset="0"/>
            </a:endParaRPr>
          </a:p>
          <a:p>
            <a:pPr marL="0" indent="0">
              <a:lnSpc>
                <a:spcPct val="100000"/>
              </a:lnSpc>
              <a:buNone/>
            </a:pPr>
            <a:endParaRPr lang="es-UY" sz="1400" dirty="0">
              <a:latin typeface="Arial" panose="020B0604020202020204" pitchFamily="34" charset="0"/>
              <a:cs typeface="Arial" panose="020B0604020202020204" pitchFamily="34" charset="0"/>
            </a:endParaRPr>
          </a:p>
          <a:p>
            <a:pPr marL="0" indent="0">
              <a:lnSpc>
                <a:spcPct val="100000"/>
              </a:lnSpc>
              <a:buNone/>
            </a:pPr>
            <a:endParaRPr lang="es-UY" sz="1400" dirty="0">
              <a:latin typeface="Arial" panose="020B0604020202020204" pitchFamily="34" charset="0"/>
              <a:cs typeface="Arial" panose="020B0604020202020204" pitchFamily="34" charset="0"/>
            </a:endParaRPr>
          </a:p>
          <a:p>
            <a:pPr marL="0" indent="0">
              <a:lnSpc>
                <a:spcPct val="100000"/>
              </a:lnSpc>
              <a:buNone/>
            </a:pPr>
            <a:endParaRPr lang="es-UY" sz="1400" dirty="0">
              <a:latin typeface="Arial" panose="020B0604020202020204" pitchFamily="34" charset="0"/>
              <a:cs typeface="Arial" panose="020B0604020202020204" pitchFamily="34" charset="0"/>
            </a:endParaRPr>
          </a:p>
          <a:p>
            <a:pPr marL="0" indent="0">
              <a:lnSpc>
                <a:spcPct val="100000"/>
              </a:lnSpc>
              <a:buNone/>
            </a:pPr>
            <a:endParaRPr lang="es-UY" sz="1400" dirty="0">
              <a:latin typeface="Arial" panose="020B0604020202020204" pitchFamily="34" charset="0"/>
              <a:cs typeface="Arial" panose="020B0604020202020204" pitchFamily="34" charset="0"/>
            </a:endParaRPr>
          </a:p>
        </p:txBody>
      </p:sp>
      <p:sp>
        <p:nvSpPr>
          <p:cNvPr id="10" name="Título 1">
            <a:extLst>
              <a:ext uri="{FF2B5EF4-FFF2-40B4-BE49-F238E27FC236}">
                <a16:creationId xmlns:a16="http://schemas.microsoft.com/office/drawing/2014/main" id="{F910C751-29D4-46D9-8C29-4AABC0BF95D6}"/>
              </a:ext>
            </a:extLst>
          </p:cNvPr>
          <p:cNvSpPr>
            <a:spLocks noGrp="1"/>
          </p:cNvSpPr>
          <p:nvPr>
            <p:ph type="title"/>
          </p:nvPr>
        </p:nvSpPr>
        <p:spPr>
          <a:xfrm>
            <a:off x="-293721" y="99944"/>
            <a:ext cx="601211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Muy buenas condiciones de viento</a:t>
            </a:r>
            <a:endParaRPr lang="es-UY" sz="2800" b="1" dirty="0">
              <a:solidFill>
                <a:schemeClr val="accent1">
                  <a:lumMod val="75000"/>
                </a:schemeClr>
              </a:solidFill>
              <a:latin typeface="+mn-lt"/>
              <a:ea typeface="+mn-ea"/>
              <a:cs typeface="+mn-cs"/>
            </a:endParaRPr>
          </a:p>
        </p:txBody>
      </p:sp>
      <p:grpSp>
        <p:nvGrpSpPr>
          <p:cNvPr id="11" name="Grupo 10">
            <a:extLst>
              <a:ext uri="{FF2B5EF4-FFF2-40B4-BE49-F238E27FC236}">
                <a16:creationId xmlns:a16="http://schemas.microsoft.com/office/drawing/2014/main" id="{7E5F83AF-0B09-4197-818F-EFC7884E12C2}"/>
              </a:ext>
            </a:extLst>
          </p:cNvPr>
          <p:cNvGrpSpPr/>
          <p:nvPr/>
        </p:nvGrpSpPr>
        <p:grpSpPr>
          <a:xfrm>
            <a:off x="5140061" y="1834796"/>
            <a:ext cx="6862427" cy="4507803"/>
            <a:chOff x="5140061" y="1834796"/>
            <a:chExt cx="6862427" cy="4507803"/>
          </a:xfrm>
        </p:grpSpPr>
        <p:sp>
          <p:nvSpPr>
            <p:cNvPr id="13" name="CuadroTexto 12">
              <a:extLst>
                <a:ext uri="{FF2B5EF4-FFF2-40B4-BE49-F238E27FC236}">
                  <a16:creationId xmlns:a16="http://schemas.microsoft.com/office/drawing/2014/main" id="{9DA11A63-0125-497E-A4FB-05B17636C018}"/>
                </a:ext>
              </a:extLst>
            </p:cNvPr>
            <p:cNvSpPr txBox="1"/>
            <p:nvPr/>
          </p:nvSpPr>
          <p:spPr>
            <a:xfrm>
              <a:off x="10961818" y="6034822"/>
              <a:ext cx="1040670" cy="307777"/>
            </a:xfrm>
            <a:prstGeom prst="rect">
              <a:avLst/>
            </a:prstGeom>
            <a:noFill/>
          </p:spPr>
          <p:txBody>
            <a:bodyPr wrap="none" rtlCol="0">
              <a:spAutoFit/>
            </a:bodyPr>
            <a:lstStyle/>
            <a:p>
              <a:r>
                <a:rPr lang="es-ES" sz="1400" dirty="0"/>
                <a:t>E&amp;P ANCAP</a:t>
              </a:r>
              <a:endParaRPr lang="es-UY" sz="1400" dirty="0"/>
            </a:p>
          </p:txBody>
        </p:sp>
        <p:grpSp>
          <p:nvGrpSpPr>
            <p:cNvPr id="15" name="Grupo 14">
              <a:extLst>
                <a:ext uri="{FF2B5EF4-FFF2-40B4-BE49-F238E27FC236}">
                  <a16:creationId xmlns:a16="http://schemas.microsoft.com/office/drawing/2014/main" id="{A6E0CE1B-3B36-40D6-884F-6075E77009C9}"/>
                </a:ext>
              </a:extLst>
            </p:cNvPr>
            <p:cNvGrpSpPr/>
            <p:nvPr/>
          </p:nvGrpSpPr>
          <p:grpSpPr>
            <a:xfrm>
              <a:off x="5140061" y="1834796"/>
              <a:ext cx="6773496" cy="4270516"/>
              <a:chOff x="788762" y="1319980"/>
              <a:chExt cx="8023532" cy="5058632"/>
            </a:xfrm>
          </p:grpSpPr>
          <p:pic>
            <p:nvPicPr>
              <p:cNvPr id="16" name="Imagen 15">
                <a:extLst>
                  <a:ext uri="{FF2B5EF4-FFF2-40B4-BE49-F238E27FC236}">
                    <a16:creationId xmlns:a16="http://schemas.microsoft.com/office/drawing/2014/main" id="{AB2577A1-6B55-48B1-8C46-3D3835832F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931"/>
              <a:stretch/>
            </p:blipFill>
            <p:spPr>
              <a:xfrm>
                <a:off x="788762" y="1319980"/>
                <a:ext cx="8023532" cy="5058632"/>
              </a:xfrm>
              <a:prstGeom prst="rect">
                <a:avLst/>
              </a:prstGeom>
              <a:ln>
                <a:noFill/>
              </a:ln>
              <a:effectLst>
                <a:outerShdw blurRad="292100" dist="139700" dir="2700000" algn="tl" rotWithShape="0">
                  <a:srgbClr val="333333">
                    <a:alpha val="65000"/>
                  </a:srgbClr>
                </a:outerShdw>
              </a:effectLst>
            </p:spPr>
          </p:pic>
          <p:sp>
            <p:nvSpPr>
              <p:cNvPr id="17" name="Elipse 17">
                <a:extLst>
                  <a:ext uri="{FF2B5EF4-FFF2-40B4-BE49-F238E27FC236}">
                    <a16:creationId xmlns:a16="http://schemas.microsoft.com/office/drawing/2014/main" id="{73562D24-C55E-49BC-B84D-DFE1F9D08497}"/>
                  </a:ext>
                </a:extLst>
              </p:cNvPr>
              <p:cNvSpPr/>
              <p:nvPr/>
            </p:nvSpPr>
            <p:spPr>
              <a:xfrm rot="19981465">
                <a:off x="3454624" y="2874934"/>
                <a:ext cx="1241226" cy="126863"/>
              </a:xfr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a:p>
            </p:txBody>
          </p:sp>
        </p:grpSp>
      </p:grpSp>
      <p:grpSp>
        <p:nvGrpSpPr>
          <p:cNvPr id="19" name="Grupo 18">
            <a:extLst>
              <a:ext uri="{FF2B5EF4-FFF2-40B4-BE49-F238E27FC236}">
                <a16:creationId xmlns:a16="http://schemas.microsoft.com/office/drawing/2014/main" id="{EFC82CBC-2303-4BA5-B398-BE88D5FA4CEB}"/>
              </a:ext>
            </a:extLst>
          </p:cNvPr>
          <p:cNvGrpSpPr/>
          <p:nvPr/>
        </p:nvGrpSpPr>
        <p:grpSpPr>
          <a:xfrm>
            <a:off x="278443" y="1214303"/>
            <a:ext cx="4199130" cy="4905688"/>
            <a:chOff x="278443" y="1214303"/>
            <a:chExt cx="4199130" cy="4905688"/>
          </a:xfrm>
        </p:grpSpPr>
        <p:pic>
          <p:nvPicPr>
            <p:cNvPr id="21" name="Imagen 20" descr="Mapa&#10;&#10;Descripción generada automáticamente">
              <a:extLst>
                <a:ext uri="{FF2B5EF4-FFF2-40B4-BE49-F238E27FC236}">
                  <a16:creationId xmlns:a16="http://schemas.microsoft.com/office/drawing/2014/main" id="{416BD574-D173-4B43-90AE-59F2592B6EB4}"/>
                </a:ext>
              </a:extLst>
            </p:cNvPr>
            <p:cNvPicPr>
              <a:picLocks noChangeAspect="1"/>
            </p:cNvPicPr>
            <p:nvPr/>
          </p:nvPicPr>
          <p:blipFill rotWithShape="1">
            <a:blip r:embed="rId6"/>
            <a:srcRect t="5006"/>
            <a:stretch/>
          </p:blipFill>
          <p:spPr>
            <a:xfrm>
              <a:off x="278443" y="1214303"/>
              <a:ext cx="4199130" cy="4270516"/>
            </a:xfrm>
            <a:prstGeom prst="rect">
              <a:avLst/>
            </a:prstGeom>
          </p:spPr>
        </p:pic>
        <p:sp>
          <p:nvSpPr>
            <p:cNvPr id="22" name="CuadroTexto 21">
              <a:extLst>
                <a:ext uri="{FF2B5EF4-FFF2-40B4-BE49-F238E27FC236}">
                  <a16:creationId xmlns:a16="http://schemas.microsoft.com/office/drawing/2014/main" id="{C93B31BB-5164-440C-BF57-00473ED82EDE}"/>
                </a:ext>
              </a:extLst>
            </p:cNvPr>
            <p:cNvSpPr txBox="1"/>
            <p:nvPr/>
          </p:nvSpPr>
          <p:spPr>
            <a:xfrm>
              <a:off x="278443" y="5489049"/>
              <a:ext cx="4180658" cy="630942"/>
            </a:xfrm>
            <a:prstGeom prst="rect">
              <a:avLst/>
            </a:prstGeom>
            <a:noFill/>
          </p:spPr>
          <p:txBody>
            <a:bodyPr wrap="square">
              <a:spAutoFit/>
            </a:bodyPr>
            <a:lstStyle/>
            <a:p>
              <a:r>
                <a:rPr lang="en-US" sz="700" dirty="0">
                  <a:solidFill>
                    <a:schemeClr val="bg1">
                      <a:lumMod val="65000"/>
                    </a:schemeClr>
                  </a:solidFill>
                </a:rPr>
                <a:t>[Data/information/map obtained from the] “Global Wind Atlas 3.0, a free, web-based application developed, owned and operated by the Technical University of Denmark (DTU). The Global Wind Atlas 3.0 is released in partnership with the World Bank Group, utilizing data provided by Vortex, using funding provided by the Energy Sector Management Assistance Program (ESMAP). For additional information: https://globalwindatlas.info”</a:t>
              </a:r>
              <a:endParaRPr lang="es-UY" sz="700" dirty="0">
                <a:solidFill>
                  <a:schemeClr val="bg1">
                    <a:lumMod val="65000"/>
                  </a:schemeClr>
                </a:solidFill>
              </a:endParaRPr>
            </a:p>
          </p:txBody>
        </p:sp>
      </p:grpSp>
    </p:spTree>
    <p:extLst>
      <p:ext uri="{BB962C8B-B14F-4D97-AF65-F5344CB8AC3E}">
        <p14:creationId xmlns:p14="http://schemas.microsoft.com/office/powerpoint/2010/main" val="2290823644"/>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Marcador de contenido 2">
            <a:extLst>
              <a:ext uri="{FF2B5EF4-FFF2-40B4-BE49-F238E27FC236}">
                <a16:creationId xmlns:a16="http://schemas.microsoft.com/office/drawing/2014/main" id="{C8C79DF9-7432-4721-B676-12506E74C1A1}"/>
              </a:ext>
            </a:extLst>
          </p:cNvPr>
          <p:cNvSpPr>
            <a:spLocks noGrp="1"/>
          </p:cNvSpPr>
          <p:nvPr>
            <p:ph sz="half" idx="1"/>
          </p:nvPr>
        </p:nvSpPr>
        <p:spPr>
          <a:xfrm>
            <a:off x="7487150" y="643469"/>
            <a:ext cx="4685681" cy="5709255"/>
          </a:xfrm>
          <a:noFill/>
        </p:spPr>
        <p:txBody>
          <a:bodyPr wrap="square">
            <a:spAutoFit/>
          </a:bodyPr>
          <a:lstStyle/>
          <a:p>
            <a:pPr marL="0" indent="0" algn="just" fontAlgn="ctr" hangingPunct="0">
              <a:lnSpc>
                <a:spcPct val="100000"/>
              </a:lnSpc>
              <a:buNone/>
            </a:pPr>
            <a:r>
              <a:rPr lang="es-UY" sz="2000" b="1" dirty="0"/>
              <a:t>Criterios para selección</a:t>
            </a:r>
          </a:p>
          <a:p>
            <a:pPr marL="342900" indent="-342900" algn="just" fontAlgn="ctr" hangingPunct="0">
              <a:lnSpc>
                <a:spcPct val="100000"/>
              </a:lnSpc>
            </a:pPr>
            <a:r>
              <a:rPr lang="es-UY" sz="2000" dirty="0">
                <a:solidFill>
                  <a:schemeClr val="tx1">
                    <a:lumMod val="65000"/>
                    <a:lumOff val="35000"/>
                  </a:schemeClr>
                </a:solidFill>
              </a:rPr>
              <a:t>Condiciones favorables para las tecnologías existentes</a:t>
            </a:r>
          </a:p>
          <a:p>
            <a:pPr marL="342900" indent="-342900" algn="just" fontAlgn="ctr" hangingPunct="0">
              <a:lnSpc>
                <a:spcPct val="100000"/>
              </a:lnSpc>
            </a:pPr>
            <a:r>
              <a:rPr lang="es-UY" sz="2000" dirty="0">
                <a:solidFill>
                  <a:schemeClr val="tx1">
                    <a:lumMod val="65000"/>
                    <a:lumOff val="35000"/>
                  </a:schemeClr>
                </a:solidFill>
              </a:rPr>
              <a:t>Interferencias y riesgos de afectación ambientales y antrópicos mínimos</a:t>
            </a:r>
          </a:p>
          <a:p>
            <a:pPr marL="800100" lvl="1" indent="-342900" algn="just" fontAlgn="ctr" hangingPunct="0">
              <a:lnSpc>
                <a:spcPct val="100000"/>
              </a:lnSpc>
              <a:spcBef>
                <a:spcPts val="0"/>
              </a:spcBef>
            </a:pPr>
            <a:r>
              <a:rPr lang="es-UY" sz="2000" dirty="0">
                <a:solidFill>
                  <a:schemeClr val="tx1">
                    <a:lumMod val="65000"/>
                    <a:lumOff val="35000"/>
                  </a:schemeClr>
                </a:solidFill>
              </a:rPr>
              <a:t>Pesca artesanal</a:t>
            </a:r>
          </a:p>
          <a:p>
            <a:pPr marL="800100" lvl="1" indent="-342900" algn="just" fontAlgn="ctr" hangingPunct="0">
              <a:lnSpc>
                <a:spcPct val="100000"/>
              </a:lnSpc>
              <a:spcBef>
                <a:spcPts val="0"/>
              </a:spcBef>
            </a:pPr>
            <a:r>
              <a:rPr lang="es-UY" sz="2000" dirty="0">
                <a:solidFill>
                  <a:schemeClr val="tx1">
                    <a:lumMod val="65000"/>
                    <a:lumOff val="35000"/>
                  </a:schemeClr>
                </a:solidFill>
              </a:rPr>
              <a:t>Áreas costeras protegidas</a:t>
            </a:r>
          </a:p>
          <a:p>
            <a:pPr marL="800100" lvl="1" indent="-342900" algn="just" fontAlgn="ctr" hangingPunct="0">
              <a:lnSpc>
                <a:spcPct val="100000"/>
              </a:lnSpc>
              <a:spcBef>
                <a:spcPts val="0"/>
              </a:spcBef>
            </a:pPr>
            <a:r>
              <a:rPr lang="es-UY" sz="2000" dirty="0">
                <a:solidFill>
                  <a:schemeClr val="tx1">
                    <a:lumMod val="65000"/>
                    <a:lumOff val="35000"/>
                  </a:schemeClr>
                </a:solidFill>
              </a:rPr>
              <a:t>Canal de navegación segura</a:t>
            </a:r>
          </a:p>
          <a:p>
            <a:pPr marL="800100" lvl="1" indent="-342900" algn="just" fontAlgn="ctr" hangingPunct="0">
              <a:lnSpc>
                <a:spcPct val="100000"/>
              </a:lnSpc>
              <a:spcBef>
                <a:spcPts val="0"/>
              </a:spcBef>
            </a:pPr>
            <a:r>
              <a:rPr lang="es-UY" sz="2000" dirty="0">
                <a:solidFill>
                  <a:schemeClr val="tx1">
                    <a:lumMod val="65000"/>
                    <a:lumOff val="35000"/>
                  </a:schemeClr>
                </a:solidFill>
              </a:rPr>
              <a:t>Zonas pesca industrial cat. A y B</a:t>
            </a:r>
          </a:p>
          <a:p>
            <a:pPr marL="342900" indent="-342900" algn="just" fontAlgn="ctr" hangingPunct="0">
              <a:lnSpc>
                <a:spcPct val="100000"/>
              </a:lnSpc>
            </a:pPr>
            <a:endParaRPr lang="es-UY" sz="2000" dirty="0">
              <a:solidFill>
                <a:schemeClr val="tx1">
                  <a:lumMod val="65000"/>
                  <a:lumOff val="35000"/>
                </a:schemeClr>
              </a:solidFill>
            </a:endParaRPr>
          </a:p>
          <a:p>
            <a:pPr marL="0" indent="0" algn="just" fontAlgn="ctr" hangingPunct="0">
              <a:lnSpc>
                <a:spcPct val="100000"/>
              </a:lnSpc>
              <a:spcBef>
                <a:spcPts val="0"/>
              </a:spcBef>
              <a:buNone/>
            </a:pPr>
            <a:r>
              <a:rPr lang="es-UY" sz="2000" b="1" dirty="0">
                <a:solidFill>
                  <a:schemeClr val="tx1">
                    <a:lumMod val="65000"/>
                    <a:lumOff val="35000"/>
                  </a:schemeClr>
                </a:solidFill>
              </a:rPr>
              <a:t>Región 1:</a:t>
            </a:r>
          </a:p>
          <a:p>
            <a:pPr marL="342900" indent="-342900" algn="just" fontAlgn="ctr" hangingPunct="0">
              <a:lnSpc>
                <a:spcPct val="100000"/>
              </a:lnSpc>
              <a:spcBef>
                <a:spcPts val="0"/>
              </a:spcBef>
            </a:pPr>
            <a:r>
              <a:rPr lang="es-UY" sz="2000" dirty="0">
                <a:solidFill>
                  <a:schemeClr val="tx1">
                    <a:lumMod val="65000"/>
                    <a:lumOff val="35000"/>
                  </a:schemeClr>
                </a:solidFill>
              </a:rPr>
              <a:t>Profundidad de agua: 10-30 m</a:t>
            </a:r>
          </a:p>
          <a:p>
            <a:pPr marL="342900" indent="-342900" algn="just" fontAlgn="ctr" hangingPunct="0">
              <a:lnSpc>
                <a:spcPct val="100000"/>
              </a:lnSpc>
              <a:spcBef>
                <a:spcPts val="0"/>
              </a:spcBef>
            </a:pPr>
            <a:r>
              <a:rPr lang="es-UY" sz="2000" dirty="0">
                <a:solidFill>
                  <a:schemeClr val="tx1">
                    <a:lumMod val="65000"/>
                    <a:lumOff val="35000"/>
                  </a:schemeClr>
                </a:solidFill>
              </a:rPr>
              <a:t>Distancia a la costa &gt; 10 km</a:t>
            </a:r>
          </a:p>
          <a:p>
            <a:pPr marL="342900" indent="-342900" algn="just" fontAlgn="ctr" hangingPunct="0">
              <a:lnSpc>
                <a:spcPct val="100000"/>
              </a:lnSpc>
              <a:spcBef>
                <a:spcPts val="0"/>
              </a:spcBef>
            </a:pPr>
            <a:endParaRPr lang="es-UY" sz="2000" dirty="0">
              <a:solidFill>
                <a:schemeClr val="tx1">
                  <a:lumMod val="65000"/>
                  <a:lumOff val="35000"/>
                </a:schemeClr>
              </a:solidFill>
            </a:endParaRPr>
          </a:p>
          <a:p>
            <a:pPr marL="0" indent="0" algn="just" fontAlgn="ctr" hangingPunct="0">
              <a:lnSpc>
                <a:spcPct val="100000"/>
              </a:lnSpc>
              <a:spcBef>
                <a:spcPts val="0"/>
              </a:spcBef>
              <a:buNone/>
            </a:pPr>
            <a:r>
              <a:rPr lang="es-UY" sz="2000" b="1" dirty="0">
                <a:solidFill>
                  <a:schemeClr val="tx1">
                    <a:lumMod val="65000"/>
                    <a:lumOff val="35000"/>
                  </a:schemeClr>
                </a:solidFill>
              </a:rPr>
              <a:t>Región 2:</a:t>
            </a:r>
          </a:p>
          <a:p>
            <a:pPr marL="342900" indent="-342900" algn="just" fontAlgn="ctr" hangingPunct="0">
              <a:lnSpc>
                <a:spcPct val="100000"/>
              </a:lnSpc>
              <a:spcBef>
                <a:spcPts val="0"/>
              </a:spcBef>
            </a:pPr>
            <a:r>
              <a:rPr lang="es-UY" sz="2000" dirty="0">
                <a:solidFill>
                  <a:schemeClr val="tx1">
                    <a:lumMod val="65000"/>
                    <a:lumOff val="35000"/>
                  </a:schemeClr>
                </a:solidFill>
              </a:rPr>
              <a:t>Profundidad de agua &lt; 50 m</a:t>
            </a:r>
          </a:p>
          <a:p>
            <a:pPr marL="342900" indent="-342900" algn="just" fontAlgn="ctr" hangingPunct="0">
              <a:lnSpc>
                <a:spcPct val="100000"/>
              </a:lnSpc>
              <a:spcBef>
                <a:spcPts val="0"/>
              </a:spcBef>
            </a:pPr>
            <a:r>
              <a:rPr lang="es-UY" sz="2000" dirty="0">
                <a:solidFill>
                  <a:schemeClr val="tx1">
                    <a:lumMod val="65000"/>
                    <a:lumOff val="35000"/>
                  </a:schemeClr>
                </a:solidFill>
              </a:rPr>
              <a:t>Distancia a la costa &gt; 100 km</a:t>
            </a:r>
          </a:p>
        </p:txBody>
      </p:sp>
      <p:sp>
        <p:nvSpPr>
          <p:cNvPr id="11" name="CuadroTexto 10">
            <a:extLst>
              <a:ext uri="{FF2B5EF4-FFF2-40B4-BE49-F238E27FC236}">
                <a16:creationId xmlns:a16="http://schemas.microsoft.com/office/drawing/2014/main" id="{93ED4D5B-012F-4D8C-816B-39B79896472C}"/>
              </a:ext>
            </a:extLst>
          </p:cNvPr>
          <p:cNvSpPr txBox="1"/>
          <p:nvPr/>
        </p:nvSpPr>
        <p:spPr>
          <a:xfrm>
            <a:off x="6192339" y="5887961"/>
            <a:ext cx="1040670" cy="307777"/>
          </a:xfrm>
          <a:prstGeom prst="rect">
            <a:avLst/>
          </a:prstGeom>
          <a:noFill/>
        </p:spPr>
        <p:txBody>
          <a:bodyPr wrap="none" rtlCol="0">
            <a:spAutoFit/>
          </a:bodyPr>
          <a:lstStyle/>
          <a:p>
            <a:r>
              <a:rPr lang="es-ES" sz="1400" dirty="0">
                <a:solidFill>
                  <a:schemeClr val="tx1">
                    <a:lumMod val="65000"/>
                    <a:lumOff val="35000"/>
                  </a:schemeClr>
                </a:solidFill>
              </a:rPr>
              <a:t>E&amp;P ANCAP</a:t>
            </a:r>
            <a:endParaRPr lang="es-UY" sz="1400" dirty="0">
              <a:solidFill>
                <a:schemeClr val="tx1">
                  <a:lumMod val="65000"/>
                  <a:lumOff val="35000"/>
                </a:schemeClr>
              </a:solidFill>
            </a:endParaRPr>
          </a:p>
        </p:txBody>
      </p:sp>
      <p:pic>
        <p:nvPicPr>
          <p:cNvPr id="12" name="Imagen 11" descr="Gráfico, Mapa&#10;&#10;Descripción generada automáticamente">
            <a:extLst>
              <a:ext uri="{FF2B5EF4-FFF2-40B4-BE49-F238E27FC236}">
                <a16:creationId xmlns:a16="http://schemas.microsoft.com/office/drawing/2014/main" id="{558276A6-4F06-4F88-92C4-56CBFFFFCB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56" t="2489" r="4478" b="3120"/>
          <a:stretch/>
        </p:blipFill>
        <p:spPr>
          <a:xfrm>
            <a:off x="423225" y="882429"/>
            <a:ext cx="6809784" cy="5068304"/>
          </a:xfrm>
          <a:prstGeom prst="rect">
            <a:avLst/>
          </a:prstGeom>
        </p:spPr>
      </p:pic>
      <p:sp>
        <p:nvSpPr>
          <p:cNvPr id="13" name="Título 1">
            <a:extLst>
              <a:ext uri="{FF2B5EF4-FFF2-40B4-BE49-F238E27FC236}">
                <a16:creationId xmlns:a16="http://schemas.microsoft.com/office/drawing/2014/main" id="{C5197A5A-8967-4B13-BD72-8018471B163E}"/>
              </a:ext>
            </a:extLst>
          </p:cNvPr>
          <p:cNvSpPr>
            <a:spLocks noGrp="1"/>
          </p:cNvSpPr>
          <p:nvPr>
            <p:ph type="title"/>
          </p:nvPr>
        </p:nvSpPr>
        <p:spPr>
          <a:xfrm>
            <a:off x="2409204" y="36060"/>
            <a:ext cx="601211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Regiones</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1915877971"/>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contenido">
            <a:extLst>
              <a:ext uri="{FF2B5EF4-FFF2-40B4-BE49-F238E27FC236}">
                <a16:creationId xmlns:a16="http://schemas.microsoft.com/office/drawing/2014/main" id="{80653E0B-0FA1-408F-BC3D-3E30978F192E}"/>
              </a:ext>
            </a:extLst>
          </p:cNvPr>
          <p:cNvSpPr>
            <a:spLocks noGrp="1"/>
          </p:cNvSpPr>
          <p:nvPr>
            <p:ph idx="1"/>
          </p:nvPr>
        </p:nvSpPr>
        <p:spPr>
          <a:xfrm>
            <a:off x="335359" y="1027611"/>
            <a:ext cx="10532937" cy="5556069"/>
          </a:xfrm>
        </p:spPr>
        <p:txBody>
          <a:bodyPr>
            <a:normAutofit/>
          </a:bodyPr>
          <a:lstStyle/>
          <a:p>
            <a:pPr marL="457200" indent="-457200">
              <a:lnSpc>
                <a:spcPct val="170000"/>
              </a:lnSpc>
              <a:buFont typeface="+mj-lt"/>
              <a:buAutoNum type="arabicPeriod"/>
            </a:pPr>
            <a:r>
              <a:rPr lang="es-UY" sz="2900" b="1" dirty="0">
                <a:solidFill>
                  <a:schemeClr val="tx1">
                    <a:lumMod val="65000"/>
                    <a:lumOff val="35000"/>
                  </a:schemeClr>
                </a:solidFill>
                <a:latin typeface="Arial" panose="020B0604020202020204" pitchFamily="34" charset="0"/>
                <a:cs typeface="Arial" panose="020B0604020202020204" pitchFamily="34" charset="0"/>
              </a:rPr>
              <a:t>El rol del hidrógeno en la transición energética</a:t>
            </a:r>
          </a:p>
          <a:p>
            <a:pPr marL="457200" indent="-457200">
              <a:lnSpc>
                <a:spcPct val="170000"/>
              </a:lnSpc>
              <a:buFont typeface="+mj-lt"/>
              <a:buAutoNum type="arabicPeriod"/>
            </a:pPr>
            <a:r>
              <a:rPr lang="es-ES" sz="2900" dirty="0">
                <a:solidFill>
                  <a:schemeClr val="bg1">
                    <a:lumMod val="65000"/>
                  </a:schemeClr>
                </a:solidFill>
                <a:latin typeface="Arial" panose="020B0604020202020204" pitchFamily="34" charset="0"/>
                <a:cs typeface="Arial" panose="020B0604020202020204" pitchFamily="34" charset="0"/>
              </a:rPr>
              <a:t>Potencialidad de desarrollo de hidrógeno en Uruguay </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Por qué ANCAP</a:t>
            </a:r>
          </a:p>
          <a:p>
            <a:pPr marL="457200" indent="-457200">
              <a:lnSpc>
                <a:spcPct val="170000"/>
              </a:lnSpc>
              <a:buFont typeface="+mj-lt"/>
              <a:buAutoNum type="arabicPeriod"/>
            </a:pPr>
            <a:r>
              <a:rPr lang="es-UY" sz="2900" dirty="0">
                <a:solidFill>
                  <a:schemeClr val="bg1">
                    <a:lumMod val="65000"/>
                  </a:schemeClr>
                </a:solidFill>
                <a:latin typeface="Arial" panose="020B0604020202020204" pitchFamily="34" charset="0"/>
                <a:cs typeface="Arial" panose="020B0604020202020204" pitchFamily="34" charset="0"/>
              </a:rPr>
              <a:t>Producción de hidrógeno verde offshore en Uruguay</a:t>
            </a: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914400" lvl="1" indent="-457200">
              <a:lnSpc>
                <a:spcPct val="150000"/>
              </a:lnSpc>
              <a:buFont typeface="+mj-lt"/>
              <a:buAutoNum type="arabicPeriod"/>
            </a:pPr>
            <a:endParaRPr lang="es-UY" dirty="0">
              <a:latin typeface="Arial" panose="020B0604020202020204" pitchFamily="34" charset="0"/>
              <a:cs typeface="Arial" panose="020B0604020202020204" pitchFamily="34" charset="0"/>
            </a:endParaRPr>
          </a:p>
          <a:p>
            <a:pPr marL="457200" indent="-457200">
              <a:buFont typeface="+mj-lt"/>
              <a:buAutoNum type="arabicPeriod"/>
            </a:pPr>
            <a:endParaRPr lang="es-UY" sz="24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E9FD0D16-D7AB-40F9-B389-B03BA640E110}"/>
              </a:ext>
            </a:extLst>
          </p:cNvPr>
          <p:cNvSpPr txBox="1"/>
          <p:nvPr/>
        </p:nvSpPr>
        <p:spPr>
          <a:xfrm>
            <a:off x="210686" y="122220"/>
            <a:ext cx="6389370" cy="492443"/>
          </a:xfrm>
          <a:prstGeom prst="rect">
            <a:avLst/>
          </a:prstGeom>
          <a:noFill/>
        </p:spPr>
        <p:txBody>
          <a:bodyPr wrap="square">
            <a:spAutoFit/>
          </a:bodyPr>
          <a:lstStyle/>
          <a:p>
            <a:pPr>
              <a:lnSpc>
                <a:spcPts val="3000"/>
              </a:lnSpc>
            </a:pPr>
            <a:r>
              <a:rPr lang="es-UY" sz="2800" b="1" dirty="0">
                <a:solidFill>
                  <a:schemeClr val="accent1">
                    <a:lumMod val="75000"/>
                  </a:schemeClr>
                </a:solidFill>
              </a:rPr>
              <a:t>Contenido</a:t>
            </a:r>
            <a:endParaRPr lang="es-ES" sz="2800" b="1" dirty="0">
              <a:solidFill>
                <a:schemeClr val="accent1">
                  <a:lumMod val="75000"/>
                </a:schemeClr>
              </a:solidFill>
            </a:endParaRPr>
          </a:p>
        </p:txBody>
      </p:sp>
    </p:spTree>
    <p:extLst>
      <p:ext uri="{BB962C8B-B14F-4D97-AF65-F5344CB8AC3E}">
        <p14:creationId xmlns:p14="http://schemas.microsoft.com/office/powerpoint/2010/main" val="3505090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48C296E-1A63-4127-82F2-CB954AF1C235}"/>
              </a:ext>
            </a:extLst>
          </p:cNvPr>
          <p:cNvSpPr txBox="1"/>
          <p:nvPr/>
        </p:nvSpPr>
        <p:spPr>
          <a:xfrm>
            <a:off x="448818" y="1375442"/>
            <a:ext cx="5688632" cy="2308324"/>
          </a:xfrm>
          <a:prstGeom prst="rect">
            <a:avLst/>
          </a:prstGeom>
          <a:noFill/>
        </p:spPr>
        <p:txBody>
          <a:bodyPr wrap="square">
            <a:spAutoFit/>
          </a:bodyPr>
          <a:lstStyle/>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Área: 500 km</a:t>
            </a:r>
            <a:r>
              <a:rPr lang="es-UY" sz="2400" baseline="30000" dirty="0">
                <a:solidFill>
                  <a:schemeClr val="tx1">
                    <a:lumMod val="65000"/>
                    <a:lumOff val="35000"/>
                  </a:schemeClr>
                </a:solidFill>
                <a:latin typeface="Calibri" panose="020F0502020204030204" pitchFamily="34" charset="0"/>
                <a:ea typeface="Times New Roman" panose="02020603050405020304" pitchFamily="18" charset="0"/>
              </a:rPr>
              <a:t>2</a:t>
            </a:r>
            <a:endParaRPr lang="es-UY" sz="24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Densidad de Capacidad: 2.5 MW/km</a:t>
            </a:r>
            <a:r>
              <a:rPr lang="es-UY" sz="2400" baseline="30000" dirty="0">
                <a:solidFill>
                  <a:schemeClr val="tx1">
                    <a:lumMod val="65000"/>
                    <a:lumOff val="35000"/>
                  </a:schemeClr>
                </a:solidFill>
                <a:latin typeface="Calibri" panose="020F0502020204030204" pitchFamily="34" charset="0"/>
                <a:ea typeface="Times New Roman" panose="02020603050405020304" pitchFamily="18" charset="0"/>
              </a:rPr>
              <a:t>2</a:t>
            </a:r>
            <a:endParaRPr lang="es-UY" sz="2400" baseline="300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Capacidad Nominal: 1.25 GW</a:t>
            </a:r>
            <a:endParaRPr lang="es-UY" sz="24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Factor de Capacidad: 55%</a:t>
            </a:r>
            <a:endParaRPr lang="es-UY" sz="24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Rendimiento Electrólisis: 60 kWh/kg</a:t>
            </a:r>
            <a:endParaRPr lang="es-UY" sz="2400" dirty="0">
              <a:solidFill>
                <a:schemeClr val="tx1">
                  <a:lumMod val="65000"/>
                  <a:lumOff val="35000"/>
                </a:schemeClr>
              </a:solidFill>
              <a:latin typeface="Times New Roman" panose="02020603050405020304" pitchFamily="18" charset="0"/>
              <a:ea typeface="Times New Roman" panose="02020603050405020304" pitchFamily="18" charset="0"/>
            </a:endParaRPr>
          </a:p>
          <a:p>
            <a:pPr marL="342900" indent="-342900" fontAlgn="ctr" hangingPunct="0">
              <a:buFont typeface="Symbol" panose="05050102010706020507" pitchFamily="18" charset="2"/>
              <a:buChar char=""/>
            </a:pPr>
            <a:r>
              <a:rPr lang="es-UY" sz="2400" dirty="0">
                <a:solidFill>
                  <a:schemeClr val="tx1">
                    <a:lumMod val="65000"/>
                    <a:lumOff val="35000"/>
                  </a:schemeClr>
                </a:solidFill>
                <a:latin typeface="Calibri" panose="020F0502020204030204" pitchFamily="34" charset="0"/>
                <a:ea typeface="Times New Roman" panose="02020603050405020304" pitchFamily="18" charset="0"/>
              </a:rPr>
              <a:t>Capacidad Productiva: 100 </a:t>
            </a:r>
            <a:r>
              <a:rPr lang="es-UY" sz="2400" dirty="0" err="1">
                <a:solidFill>
                  <a:schemeClr val="tx1">
                    <a:lumMod val="65000"/>
                    <a:lumOff val="35000"/>
                  </a:schemeClr>
                </a:solidFill>
                <a:latin typeface="Calibri" panose="020F0502020204030204" pitchFamily="34" charset="0"/>
                <a:ea typeface="Times New Roman" panose="02020603050405020304" pitchFamily="18" charset="0"/>
              </a:rPr>
              <a:t>kton</a:t>
            </a:r>
            <a:r>
              <a:rPr lang="es-UY" sz="2400" dirty="0">
                <a:solidFill>
                  <a:schemeClr val="tx1">
                    <a:lumMod val="65000"/>
                    <a:lumOff val="35000"/>
                  </a:schemeClr>
                </a:solidFill>
                <a:latin typeface="Calibri" panose="020F0502020204030204" pitchFamily="34" charset="0"/>
                <a:ea typeface="Times New Roman" panose="02020603050405020304" pitchFamily="18" charset="0"/>
              </a:rPr>
              <a:t> H</a:t>
            </a:r>
            <a:r>
              <a:rPr lang="es-UY" sz="2400" baseline="-25000" dirty="0">
                <a:solidFill>
                  <a:schemeClr val="tx1">
                    <a:lumMod val="65000"/>
                    <a:lumOff val="35000"/>
                  </a:schemeClr>
                </a:solidFill>
                <a:latin typeface="Calibri" panose="020F0502020204030204" pitchFamily="34" charset="0"/>
                <a:ea typeface="Times New Roman" panose="02020603050405020304" pitchFamily="18" charset="0"/>
              </a:rPr>
              <a:t>2</a:t>
            </a:r>
            <a:r>
              <a:rPr lang="es-UY" sz="2400" dirty="0">
                <a:solidFill>
                  <a:schemeClr val="tx1">
                    <a:lumMod val="65000"/>
                    <a:lumOff val="35000"/>
                  </a:schemeClr>
                </a:solidFill>
                <a:latin typeface="Calibri" panose="020F0502020204030204" pitchFamily="34" charset="0"/>
                <a:ea typeface="Times New Roman" panose="02020603050405020304" pitchFamily="18" charset="0"/>
              </a:rPr>
              <a:t>/año</a:t>
            </a:r>
          </a:p>
        </p:txBody>
      </p:sp>
      <p:sp>
        <p:nvSpPr>
          <p:cNvPr id="12" name="CuadroTexto 11">
            <a:extLst>
              <a:ext uri="{FF2B5EF4-FFF2-40B4-BE49-F238E27FC236}">
                <a16:creationId xmlns:a16="http://schemas.microsoft.com/office/drawing/2014/main" id="{6A8F8995-B360-49A6-9A66-3096041A74C0}"/>
              </a:ext>
            </a:extLst>
          </p:cNvPr>
          <p:cNvSpPr txBox="1"/>
          <p:nvPr/>
        </p:nvSpPr>
        <p:spPr>
          <a:xfrm>
            <a:off x="6487819" y="1836921"/>
            <a:ext cx="5414126" cy="1200329"/>
          </a:xfrm>
          <a:prstGeom prst="rect">
            <a:avLst/>
          </a:prstGeom>
          <a:noFill/>
        </p:spPr>
        <p:txBody>
          <a:bodyPr wrap="square">
            <a:spAutoFit/>
          </a:bodyPr>
          <a:lstStyle/>
          <a:p>
            <a:pPr fontAlgn="ctr" hangingPunct="0"/>
            <a:r>
              <a:rPr lang="es-UY" sz="2400" i="1" dirty="0">
                <a:solidFill>
                  <a:schemeClr val="tx1">
                    <a:lumMod val="65000"/>
                    <a:lumOff val="35000"/>
                  </a:schemeClr>
                </a:solidFill>
                <a:latin typeface="Calibri" panose="020F0502020204030204" pitchFamily="34" charset="0"/>
                <a:ea typeface="Times New Roman" panose="02020603050405020304" pitchFamily="18" charset="0"/>
              </a:rPr>
              <a:t>Las inversiones y los costos operativos a lo largo del proyecto se encuentran en el orden de los miles de millones de dólares</a:t>
            </a:r>
            <a:endParaRPr lang="es-UY" sz="2400" i="1" dirty="0">
              <a:solidFill>
                <a:schemeClr val="tx1">
                  <a:lumMod val="65000"/>
                  <a:lumOff val="35000"/>
                </a:schemeClr>
              </a:solidFill>
              <a:latin typeface="Times New Roman" panose="02020603050405020304" pitchFamily="18" charset="0"/>
              <a:ea typeface="Times New Roman" panose="02020603050405020304" pitchFamily="18" charset="0"/>
            </a:endParaRPr>
          </a:p>
        </p:txBody>
      </p:sp>
      <p:sp>
        <p:nvSpPr>
          <p:cNvPr id="6" name="CuadroTexto 5">
            <a:extLst>
              <a:ext uri="{FF2B5EF4-FFF2-40B4-BE49-F238E27FC236}">
                <a16:creationId xmlns:a16="http://schemas.microsoft.com/office/drawing/2014/main" id="{4719E2E0-9840-41D9-8D4C-867654882675}"/>
              </a:ext>
            </a:extLst>
          </p:cNvPr>
          <p:cNvSpPr txBox="1"/>
          <p:nvPr/>
        </p:nvSpPr>
        <p:spPr>
          <a:xfrm>
            <a:off x="3394688" y="3683766"/>
            <a:ext cx="2593808" cy="442557"/>
          </a:xfrm>
          <a:prstGeom prst="rect">
            <a:avLst/>
          </a:prstGeom>
          <a:noFill/>
        </p:spPr>
        <p:txBody>
          <a:bodyPr wrap="square" rtlCol="0">
            <a:spAutoFit/>
          </a:bodyPr>
          <a:lstStyle/>
          <a:p>
            <a:pPr algn="ctr"/>
            <a:r>
              <a:rPr lang="es-ES" sz="1138" dirty="0">
                <a:solidFill>
                  <a:schemeClr val="tx1">
                    <a:lumMod val="65000"/>
                    <a:lumOff val="35000"/>
                  </a:schemeClr>
                </a:solidFill>
              </a:rPr>
              <a:t>~ 450 000 m3 diesel / año</a:t>
            </a:r>
          </a:p>
          <a:p>
            <a:pPr algn="ctr"/>
            <a:r>
              <a:rPr lang="es-ES" sz="1138" dirty="0">
                <a:solidFill>
                  <a:schemeClr val="tx1">
                    <a:lumMod val="65000"/>
                    <a:lumOff val="35000"/>
                  </a:schemeClr>
                </a:solidFill>
              </a:rPr>
              <a:t>(aprox. consumo UY transporte pesado)</a:t>
            </a:r>
            <a:endParaRPr lang="es-UY" sz="1138" dirty="0">
              <a:solidFill>
                <a:schemeClr val="tx1">
                  <a:lumMod val="65000"/>
                  <a:lumOff val="35000"/>
                </a:schemeClr>
              </a:solidFill>
            </a:endParaRPr>
          </a:p>
        </p:txBody>
      </p:sp>
      <p:sp>
        <p:nvSpPr>
          <p:cNvPr id="7" name="Marcador de contenido 5">
            <a:extLst>
              <a:ext uri="{FF2B5EF4-FFF2-40B4-BE49-F238E27FC236}">
                <a16:creationId xmlns:a16="http://schemas.microsoft.com/office/drawing/2014/main" id="{EBDF1E85-51CD-4410-B4E6-D9892A90B1F4}"/>
              </a:ext>
            </a:extLst>
          </p:cNvPr>
          <p:cNvSpPr>
            <a:spLocks noGrp="1"/>
          </p:cNvSpPr>
          <p:nvPr>
            <p:ph idx="1"/>
          </p:nvPr>
        </p:nvSpPr>
        <p:spPr>
          <a:xfrm>
            <a:off x="1052761" y="5657710"/>
            <a:ext cx="10525519" cy="442558"/>
          </a:xfrm>
        </p:spPr>
        <p:txBody>
          <a:bodyPr>
            <a:noAutofit/>
          </a:bodyPr>
          <a:lstStyle/>
          <a:p>
            <a:r>
              <a:rPr lang="en-US" sz="1600" b="0" i="0" dirty="0">
                <a:solidFill>
                  <a:schemeClr val="tx1">
                    <a:lumMod val="65000"/>
                    <a:lumOff val="35000"/>
                  </a:schemeClr>
                </a:solidFill>
                <a:effectLst/>
                <a:latin typeface="Arial" panose="020B0604020202020204" pitchFamily="34" charset="0"/>
              </a:rPr>
              <a:t>As of 2020, the 1.2 GW </a:t>
            </a:r>
            <a:r>
              <a:rPr lang="en-US" sz="1600" b="0" i="0" u="none" strike="noStrike" dirty="0">
                <a:solidFill>
                  <a:schemeClr val="tx1">
                    <a:lumMod val="65000"/>
                    <a:lumOff val="35000"/>
                  </a:schemeClr>
                </a:solidFill>
                <a:effectLst/>
                <a:latin typeface="Arial" panose="020B0604020202020204" pitchFamily="34" charset="0"/>
              </a:rPr>
              <a:t>Hornsea Project One</a:t>
            </a:r>
            <a:r>
              <a:rPr lang="en-US" sz="1600" b="0" i="0" dirty="0">
                <a:solidFill>
                  <a:schemeClr val="tx1">
                    <a:lumMod val="65000"/>
                    <a:lumOff val="35000"/>
                  </a:schemeClr>
                </a:solidFill>
                <a:effectLst/>
                <a:latin typeface="Arial" panose="020B0604020202020204" pitchFamily="34" charset="0"/>
              </a:rPr>
              <a:t> in the </a:t>
            </a:r>
            <a:r>
              <a:rPr lang="en-US" sz="1600" b="0" i="0" u="none" strike="noStrike" dirty="0">
                <a:solidFill>
                  <a:schemeClr val="tx1">
                    <a:lumMod val="65000"/>
                    <a:lumOff val="35000"/>
                  </a:schemeClr>
                </a:solidFill>
                <a:effectLst/>
                <a:latin typeface="Arial" panose="020B0604020202020204" pitchFamily="34" charset="0"/>
              </a:rPr>
              <a:t>United Kingdom</a:t>
            </a:r>
            <a:r>
              <a:rPr lang="en-US" sz="1600" b="0" i="0" dirty="0">
                <a:solidFill>
                  <a:schemeClr val="tx1">
                    <a:lumMod val="65000"/>
                    <a:lumOff val="35000"/>
                  </a:schemeClr>
                </a:solidFill>
                <a:effectLst/>
                <a:latin typeface="Arial" panose="020B0604020202020204" pitchFamily="34" charset="0"/>
              </a:rPr>
              <a:t> is the largest offshore wind farm in the world. (</a:t>
            </a:r>
            <a:r>
              <a:rPr lang="en-US" sz="1600" b="0" i="0" dirty="0">
                <a:solidFill>
                  <a:schemeClr val="tx1">
                    <a:lumMod val="65000"/>
                    <a:lumOff val="35000"/>
                  </a:schemeClr>
                </a:solidFill>
                <a:effectLst/>
                <a:latin typeface="Arial" panose="020B0604020202020204" pitchFamily="34" charset="0"/>
                <a:hlinkClick r:id="rId5"/>
              </a:rPr>
              <a:t>https://en.wikipedia.org/wiki/Offshore_wind_power</a:t>
            </a:r>
            <a:r>
              <a:rPr lang="en-US" sz="1600" b="0" i="0" dirty="0">
                <a:solidFill>
                  <a:schemeClr val="tx1">
                    <a:lumMod val="65000"/>
                    <a:lumOff val="35000"/>
                  </a:schemeClr>
                </a:solidFill>
                <a:effectLst/>
                <a:latin typeface="Arial" panose="020B0604020202020204" pitchFamily="34" charset="0"/>
              </a:rPr>
              <a:t> )</a:t>
            </a:r>
            <a:endParaRPr lang="es-UY" sz="1600" dirty="0">
              <a:solidFill>
                <a:schemeClr val="tx1">
                  <a:lumMod val="65000"/>
                  <a:lumOff val="35000"/>
                </a:schemeClr>
              </a:solidFill>
            </a:endParaRPr>
          </a:p>
        </p:txBody>
      </p:sp>
      <p:sp>
        <p:nvSpPr>
          <p:cNvPr id="10" name="Título 1">
            <a:extLst>
              <a:ext uri="{FF2B5EF4-FFF2-40B4-BE49-F238E27FC236}">
                <a16:creationId xmlns:a16="http://schemas.microsoft.com/office/drawing/2014/main" id="{EFB7C339-6551-4254-961B-53B8FDA4883B}"/>
              </a:ext>
            </a:extLst>
          </p:cNvPr>
          <p:cNvSpPr>
            <a:spLocks noGrp="1"/>
          </p:cNvSpPr>
          <p:nvPr>
            <p:ph type="title"/>
          </p:nvPr>
        </p:nvSpPr>
        <p:spPr>
          <a:xfrm>
            <a:off x="2785146" y="236443"/>
            <a:ext cx="601211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Ejemplo de escala de los proyectos</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160634816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359AA015-BDE1-40BF-B8B1-34615C0C0F84}"/>
              </a:ext>
            </a:extLst>
          </p:cNvPr>
          <p:cNvSpPr txBox="1"/>
          <p:nvPr/>
        </p:nvSpPr>
        <p:spPr>
          <a:xfrm>
            <a:off x="313328" y="3148378"/>
            <a:ext cx="9633520" cy="1938992"/>
          </a:xfrm>
          <a:prstGeom prst="rect">
            <a:avLst/>
          </a:prstGeom>
          <a:noFill/>
        </p:spPr>
        <p:txBody>
          <a:bodyPr wrap="square">
            <a:spAutoFit/>
          </a:bodyPr>
          <a:lstStyle/>
          <a:p>
            <a:pPr marL="342900" indent="-342900" algn="just" fontAlgn="ctr" hangingPunct="0">
              <a:lnSpc>
                <a:spcPct val="150000"/>
              </a:lnSpc>
              <a:buFont typeface="Arial" panose="020B0604020202020204" pitchFamily="34" charset="0"/>
              <a:buChar char="•"/>
            </a:pPr>
            <a:r>
              <a:rPr lang="es-ES" sz="2000" dirty="0">
                <a:ea typeface="Times New Roman" panose="02020603050405020304" pitchFamily="18" charset="0"/>
              </a:rPr>
              <a:t>Términos borrador de las bases en intercambio con la industria</a:t>
            </a:r>
          </a:p>
          <a:p>
            <a:pPr marL="342900" indent="-342900" algn="just" fontAlgn="ctr" hangingPunct="0">
              <a:lnSpc>
                <a:spcPct val="150000"/>
              </a:lnSpc>
              <a:buFont typeface="Arial" panose="020B0604020202020204" pitchFamily="34" charset="0"/>
              <a:buChar char="•"/>
            </a:pPr>
            <a:r>
              <a:rPr lang="es-ES" sz="2000" b="1" dirty="0">
                <a:ea typeface="Times New Roman" panose="02020603050405020304" pitchFamily="18" charset="0"/>
              </a:rPr>
              <a:t>Sistema continuo </a:t>
            </a:r>
            <a:r>
              <a:rPr lang="es-ES" sz="2000" dirty="0">
                <a:ea typeface="Times New Roman" panose="02020603050405020304" pitchFamily="18" charset="0"/>
              </a:rPr>
              <a:t>de un llamado por año</a:t>
            </a:r>
          </a:p>
          <a:p>
            <a:pPr marL="342900" indent="-342900" algn="just" fontAlgn="ctr" hangingPunct="0">
              <a:lnSpc>
                <a:spcPct val="150000"/>
              </a:lnSpc>
              <a:buFont typeface="Arial" panose="020B0604020202020204" pitchFamily="34" charset="0"/>
              <a:buChar char="•"/>
            </a:pPr>
            <a:r>
              <a:rPr lang="es-ES" sz="2000" dirty="0">
                <a:ea typeface="Times New Roman" panose="02020603050405020304" pitchFamily="18" charset="0"/>
              </a:rPr>
              <a:t>ANCAP delimita y propone al Poder Ejecutivo las áreas a ofrecer en cada llamado</a:t>
            </a:r>
          </a:p>
          <a:p>
            <a:pPr marL="342900" indent="-342900" algn="just" fontAlgn="ctr" hangingPunct="0">
              <a:lnSpc>
                <a:spcPct val="150000"/>
              </a:lnSpc>
              <a:buFont typeface="Arial" panose="020B0604020202020204" pitchFamily="34" charset="0"/>
              <a:buChar char="•"/>
            </a:pPr>
            <a:r>
              <a:rPr lang="es-ES" sz="2000" dirty="0">
                <a:ea typeface="Times New Roman" panose="02020603050405020304" pitchFamily="18" charset="0"/>
              </a:rPr>
              <a:t>Calificación de empresas (para poder presentar ofertas)</a:t>
            </a:r>
          </a:p>
        </p:txBody>
      </p:sp>
      <p:sp>
        <p:nvSpPr>
          <p:cNvPr id="11" name="CuadroTexto 10">
            <a:extLst>
              <a:ext uri="{FF2B5EF4-FFF2-40B4-BE49-F238E27FC236}">
                <a16:creationId xmlns:a16="http://schemas.microsoft.com/office/drawing/2014/main" id="{2CD05A0D-5F17-4BF8-8439-DB2F0B37493F}"/>
              </a:ext>
            </a:extLst>
          </p:cNvPr>
          <p:cNvSpPr txBox="1"/>
          <p:nvPr/>
        </p:nvSpPr>
        <p:spPr>
          <a:xfrm>
            <a:off x="313328" y="1385885"/>
            <a:ext cx="11737304" cy="923330"/>
          </a:xfrm>
          <a:prstGeom prst="rect">
            <a:avLst/>
          </a:prstGeom>
          <a:noFill/>
        </p:spPr>
        <p:txBody>
          <a:bodyPr wrap="square">
            <a:spAutoFit/>
          </a:bodyPr>
          <a:lstStyle/>
          <a:p>
            <a:pPr algn="just" fontAlgn="ctr" hangingPunct="0"/>
            <a:r>
              <a:rPr lang="es-UY" b="1" i="1" dirty="0">
                <a:latin typeface="Calibri" panose="020F0502020204030204" pitchFamily="34" charset="0"/>
                <a:ea typeface="Times New Roman" panose="02020603050405020304" pitchFamily="18" charset="0"/>
              </a:rPr>
              <a:t>ANCAP convoca empresas energéticas interesadas en realizar estudios de viabilidad y potencial instalación de infraestructura para la producción de hidrógeno verde a partir de energía renovable offshore, a costo y riesgo enteramente de estas empresas.</a:t>
            </a:r>
            <a:endParaRPr lang="es-UY" b="1" i="1" dirty="0">
              <a:latin typeface="Times New Roman" panose="02020603050405020304" pitchFamily="18" charset="0"/>
              <a:ea typeface="Times New Roman" panose="02020603050405020304" pitchFamily="18" charset="0"/>
            </a:endParaRPr>
          </a:p>
        </p:txBody>
      </p:sp>
      <p:sp>
        <p:nvSpPr>
          <p:cNvPr id="6" name="Título 1">
            <a:extLst>
              <a:ext uri="{FF2B5EF4-FFF2-40B4-BE49-F238E27FC236}">
                <a16:creationId xmlns:a16="http://schemas.microsoft.com/office/drawing/2014/main" id="{89AF62C5-97AD-4DD3-9AB8-5471041E8B9E}"/>
              </a:ext>
            </a:extLst>
          </p:cNvPr>
          <p:cNvSpPr>
            <a:spLocks noGrp="1"/>
          </p:cNvSpPr>
          <p:nvPr>
            <p:ph type="title"/>
          </p:nvPr>
        </p:nvSpPr>
        <p:spPr>
          <a:xfrm>
            <a:off x="2785146" y="236443"/>
            <a:ext cx="601211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Bases del llamado</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2046690035"/>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5" name="Marcador de contenido 3">
            <a:extLst>
              <a:ext uri="{FF2B5EF4-FFF2-40B4-BE49-F238E27FC236}">
                <a16:creationId xmlns:a16="http://schemas.microsoft.com/office/drawing/2014/main" id="{5ED44F5A-092C-4734-934C-9DA01F809EFE}"/>
              </a:ext>
            </a:extLst>
          </p:cNvPr>
          <p:cNvGraphicFramePr>
            <a:graphicFrameLocks noGrp="1"/>
          </p:cNvGraphicFramePr>
          <p:nvPr>
            <p:ph idx="1"/>
            <p:extLst>
              <p:ext uri="{D42A27DB-BD31-4B8C-83A1-F6EECF244321}">
                <p14:modId xmlns:p14="http://schemas.microsoft.com/office/powerpoint/2010/main" val="3612035900"/>
              </p:ext>
            </p:extLst>
          </p:nvPr>
        </p:nvGraphicFramePr>
        <p:xfrm>
          <a:off x="342265" y="-560945"/>
          <a:ext cx="11600533" cy="5040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3FC85511-FB19-4F5D-B677-150543B1C8D5}"/>
              </a:ext>
            </a:extLst>
          </p:cNvPr>
          <p:cNvSpPr txBox="1"/>
          <p:nvPr/>
        </p:nvSpPr>
        <p:spPr>
          <a:xfrm>
            <a:off x="1926054" y="2389181"/>
            <a:ext cx="2005647" cy="767711"/>
          </a:xfrm>
          <a:prstGeom prst="rect">
            <a:avLst/>
          </a:prstGeom>
          <a:noFill/>
        </p:spPr>
        <p:txBody>
          <a:bodyPr wrap="square" rtlCol="0">
            <a:spAutoFit/>
          </a:bodyPr>
          <a:lstStyle/>
          <a:p>
            <a:pPr algn="ctr"/>
            <a:r>
              <a:rPr lang="es-ES" sz="1463" dirty="0">
                <a:solidFill>
                  <a:schemeClr val="tx1">
                    <a:lumMod val="65000"/>
                    <a:lumOff val="35000"/>
                  </a:schemeClr>
                </a:solidFill>
              </a:rPr>
              <a:t>Estudios de gabinete con información existente</a:t>
            </a:r>
            <a:endParaRPr lang="es-UY" sz="1463" dirty="0">
              <a:solidFill>
                <a:schemeClr val="tx1">
                  <a:lumMod val="65000"/>
                  <a:lumOff val="35000"/>
                </a:schemeClr>
              </a:solidFill>
            </a:endParaRPr>
          </a:p>
        </p:txBody>
      </p:sp>
      <p:sp>
        <p:nvSpPr>
          <p:cNvPr id="7" name="CuadroTexto 6">
            <a:extLst>
              <a:ext uri="{FF2B5EF4-FFF2-40B4-BE49-F238E27FC236}">
                <a16:creationId xmlns:a16="http://schemas.microsoft.com/office/drawing/2014/main" id="{07C677DC-36CE-42F3-9F2A-8BFD089973F2}"/>
              </a:ext>
            </a:extLst>
          </p:cNvPr>
          <p:cNvSpPr txBox="1"/>
          <p:nvPr/>
        </p:nvSpPr>
        <p:spPr>
          <a:xfrm>
            <a:off x="4251961" y="2401335"/>
            <a:ext cx="1557719" cy="767711"/>
          </a:xfrm>
          <a:prstGeom prst="rect">
            <a:avLst/>
          </a:prstGeom>
          <a:noFill/>
        </p:spPr>
        <p:txBody>
          <a:bodyPr wrap="square" rtlCol="0">
            <a:spAutoFit/>
          </a:bodyPr>
          <a:lstStyle/>
          <a:p>
            <a:pPr algn="ctr"/>
            <a:r>
              <a:rPr lang="es-ES" sz="1463" dirty="0">
                <a:solidFill>
                  <a:schemeClr val="tx1">
                    <a:lumMod val="65000"/>
                    <a:lumOff val="35000"/>
                  </a:schemeClr>
                </a:solidFill>
              </a:rPr>
              <a:t>Adquisición de información y procesamiento</a:t>
            </a:r>
            <a:endParaRPr lang="es-UY" sz="1463" dirty="0">
              <a:solidFill>
                <a:schemeClr val="tx1">
                  <a:lumMod val="65000"/>
                  <a:lumOff val="35000"/>
                </a:schemeClr>
              </a:solidFill>
            </a:endParaRPr>
          </a:p>
        </p:txBody>
      </p:sp>
      <p:sp>
        <p:nvSpPr>
          <p:cNvPr id="8" name="CuadroTexto 7">
            <a:extLst>
              <a:ext uri="{FF2B5EF4-FFF2-40B4-BE49-F238E27FC236}">
                <a16:creationId xmlns:a16="http://schemas.microsoft.com/office/drawing/2014/main" id="{CD317FB3-085B-4BB8-9BCA-B472B8362D33}"/>
              </a:ext>
            </a:extLst>
          </p:cNvPr>
          <p:cNvSpPr txBox="1"/>
          <p:nvPr/>
        </p:nvSpPr>
        <p:spPr>
          <a:xfrm>
            <a:off x="6306858" y="2428593"/>
            <a:ext cx="1768742" cy="767711"/>
          </a:xfrm>
          <a:prstGeom prst="rect">
            <a:avLst/>
          </a:prstGeom>
          <a:noFill/>
        </p:spPr>
        <p:txBody>
          <a:bodyPr wrap="square" rtlCol="0">
            <a:spAutoFit/>
          </a:bodyPr>
          <a:lstStyle/>
          <a:p>
            <a:pPr algn="ctr"/>
            <a:r>
              <a:rPr lang="es-ES" sz="1463" dirty="0">
                <a:solidFill>
                  <a:schemeClr val="tx1">
                    <a:lumMod val="65000"/>
                    <a:lumOff val="35000"/>
                  </a:schemeClr>
                </a:solidFill>
              </a:rPr>
              <a:t>Piloto de producción de hidrógeno offshore</a:t>
            </a:r>
            <a:endParaRPr lang="es-UY" sz="1463" dirty="0">
              <a:solidFill>
                <a:schemeClr val="tx1">
                  <a:lumMod val="65000"/>
                  <a:lumOff val="35000"/>
                </a:schemeClr>
              </a:solidFill>
            </a:endParaRPr>
          </a:p>
        </p:txBody>
      </p:sp>
      <p:sp>
        <p:nvSpPr>
          <p:cNvPr id="9" name="CuadroTexto 8">
            <a:extLst>
              <a:ext uri="{FF2B5EF4-FFF2-40B4-BE49-F238E27FC236}">
                <a16:creationId xmlns:a16="http://schemas.microsoft.com/office/drawing/2014/main" id="{98AD3BBA-C58F-4AB5-B5BE-D302026931A3}"/>
              </a:ext>
            </a:extLst>
          </p:cNvPr>
          <p:cNvSpPr txBox="1"/>
          <p:nvPr/>
        </p:nvSpPr>
        <p:spPr>
          <a:xfrm>
            <a:off x="8154099" y="2410665"/>
            <a:ext cx="3695149" cy="317459"/>
          </a:xfrm>
          <a:prstGeom prst="rect">
            <a:avLst/>
          </a:prstGeom>
          <a:noFill/>
        </p:spPr>
        <p:txBody>
          <a:bodyPr wrap="square" rtlCol="0">
            <a:spAutoFit/>
          </a:bodyPr>
          <a:lstStyle/>
          <a:p>
            <a:pPr algn="ctr"/>
            <a:r>
              <a:rPr lang="es-ES" sz="1463" dirty="0">
                <a:solidFill>
                  <a:schemeClr val="tx1">
                    <a:lumMod val="65000"/>
                    <a:lumOff val="35000"/>
                  </a:schemeClr>
                </a:solidFill>
              </a:rPr>
              <a:t>Desarrollo y producción de hidrógeno offshore</a:t>
            </a:r>
            <a:endParaRPr lang="es-UY" sz="1463" dirty="0">
              <a:solidFill>
                <a:schemeClr val="tx1">
                  <a:lumMod val="65000"/>
                  <a:lumOff val="35000"/>
                </a:schemeClr>
              </a:solidFill>
            </a:endParaRPr>
          </a:p>
        </p:txBody>
      </p:sp>
      <p:pic>
        <p:nvPicPr>
          <p:cNvPr id="10" name="Imagen 9">
            <a:extLst>
              <a:ext uri="{FF2B5EF4-FFF2-40B4-BE49-F238E27FC236}">
                <a16:creationId xmlns:a16="http://schemas.microsoft.com/office/drawing/2014/main" id="{3E8D2E9F-2445-4693-A0A1-5C792EBFBA45}"/>
              </a:ext>
            </a:extLst>
          </p:cNvPr>
          <p:cNvPicPr>
            <a:picLocks noChangeAspect="1"/>
          </p:cNvPicPr>
          <p:nvPr/>
        </p:nvPicPr>
        <p:blipFill>
          <a:blip r:embed="rId10"/>
          <a:stretch>
            <a:fillRect/>
          </a:stretch>
        </p:blipFill>
        <p:spPr>
          <a:xfrm>
            <a:off x="6343531" y="3119469"/>
            <a:ext cx="1707843" cy="841617"/>
          </a:xfrm>
          <a:prstGeom prst="rect">
            <a:avLst/>
          </a:prstGeom>
        </p:spPr>
      </p:pic>
      <p:pic>
        <p:nvPicPr>
          <p:cNvPr id="11" name="Imagen 10">
            <a:extLst>
              <a:ext uri="{FF2B5EF4-FFF2-40B4-BE49-F238E27FC236}">
                <a16:creationId xmlns:a16="http://schemas.microsoft.com/office/drawing/2014/main" id="{F0FC6796-C50C-48F0-A02F-DC5B89362F8C}"/>
              </a:ext>
            </a:extLst>
          </p:cNvPr>
          <p:cNvPicPr>
            <a:picLocks noChangeAspect="1"/>
          </p:cNvPicPr>
          <p:nvPr/>
        </p:nvPicPr>
        <p:blipFill>
          <a:blip r:embed="rId11"/>
          <a:stretch>
            <a:fillRect/>
          </a:stretch>
        </p:blipFill>
        <p:spPr>
          <a:xfrm>
            <a:off x="4296256" y="3424420"/>
            <a:ext cx="1557720" cy="761876"/>
          </a:xfrm>
          <a:prstGeom prst="rect">
            <a:avLst/>
          </a:prstGeom>
        </p:spPr>
      </p:pic>
      <p:pic>
        <p:nvPicPr>
          <p:cNvPr id="12" name="Imagen 11" descr="Arquitectos trabajando en un proyecto">
            <a:extLst>
              <a:ext uri="{FF2B5EF4-FFF2-40B4-BE49-F238E27FC236}">
                <a16:creationId xmlns:a16="http://schemas.microsoft.com/office/drawing/2014/main" id="{C0B3924D-92A1-461B-8E08-1898554E12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16398" y="3446599"/>
            <a:ext cx="1182680" cy="788453"/>
          </a:xfrm>
          <a:prstGeom prst="rect">
            <a:avLst/>
          </a:prstGeom>
        </p:spPr>
      </p:pic>
      <p:pic>
        <p:nvPicPr>
          <p:cNvPr id="13" name="Picture 2" descr="Wind hydrogen is the special topic of HUSUM Wind 2021 trade fair | Offshore  Wind Industry">
            <a:extLst>
              <a:ext uri="{FF2B5EF4-FFF2-40B4-BE49-F238E27FC236}">
                <a16:creationId xmlns:a16="http://schemas.microsoft.com/office/drawing/2014/main" id="{11D113FD-956E-4771-95EE-BCCF46C45C1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858933" y="2801769"/>
            <a:ext cx="2235041" cy="1719262"/>
          </a:xfrm>
          <a:prstGeom prst="rect">
            <a:avLst/>
          </a:prstGeom>
          <a:noFill/>
          <a:extLst>
            <a:ext uri="{909E8E84-426E-40DD-AFC4-6F175D3DCCD1}">
              <a14:hiddenFill xmlns:a14="http://schemas.microsoft.com/office/drawing/2010/main">
                <a:solidFill>
                  <a:srgbClr val="FFFFFF"/>
                </a:solidFill>
              </a14:hiddenFill>
            </a:ext>
          </a:extLst>
        </p:spPr>
      </p:pic>
      <p:sp>
        <p:nvSpPr>
          <p:cNvPr id="14" name="Flecha: hacia abajo 13">
            <a:extLst>
              <a:ext uri="{FF2B5EF4-FFF2-40B4-BE49-F238E27FC236}">
                <a16:creationId xmlns:a16="http://schemas.microsoft.com/office/drawing/2014/main" id="{653C9803-0EDF-4A49-95EB-D3724D2D0601}"/>
              </a:ext>
            </a:extLst>
          </p:cNvPr>
          <p:cNvSpPr/>
          <p:nvPr/>
        </p:nvSpPr>
        <p:spPr>
          <a:xfrm>
            <a:off x="7752184" y="1023316"/>
            <a:ext cx="204311" cy="3697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1463"/>
          </a:p>
        </p:txBody>
      </p:sp>
      <p:sp>
        <p:nvSpPr>
          <p:cNvPr id="15" name="CuadroTexto 14">
            <a:extLst>
              <a:ext uri="{FF2B5EF4-FFF2-40B4-BE49-F238E27FC236}">
                <a16:creationId xmlns:a16="http://schemas.microsoft.com/office/drawing/2014/main" id="{4BAC32E6-9A9F-4C23-99E4-7E09A58D277F}"/>
              </a:ext>
            </a:extLst>
          </p:cNvPr>
          <p:cNvSpPr txBox="1"/>
          <p:nvPr/>
        </p:nvSpPr>
        <p:spPr>
          <a:xfrm>
            <a:off x="7916375" y="904790"/>
            <a:ext cx="1557719" cy="523220"/>
          </a:xfrm>
          <a:prstGeom prst="rect">
            <a:avLst/>
          </a:prstGeom>
          <a:noFill/>
        </p:spPr>
        <p:txBody>
          <a:bodyPr wrap="square" rtlCol="0">
            <a:spAutoFit/>
          </a:bodyPr>
          <a:lstStyle/>
          <a:p>
            <a:pPr algn="ctr"/>
            <a:r>
              <a:rPr lang="es-ES" sz="1400" dirty="0">
                <a:solidFill>
                  <a:schemeClr val="tx1">
                    <a:lumMod val="65000"/>
                    <a:lumOff val="35000"/>
                  </a:schemeClr>
                </a:solidFill>
              </a:rPr>
              <a:t>Plan de Desarrollo </a:t>
            </a:r>
          </a:p>
          <a:p>
            <a:pPr algn="ctr"/>
            <a:r>
              <a:rPr lang="es-ES" sz="1400" dirty="0">
                <a:solidFill>
                  <a:schemeClr val="tx1">
                    <a:lumMod val="65000"/>
                    <a:lumOff val="35000"/>
                  </a:schemeClr>
                </a:solidFill>
              </a:rPr>
              <a:t>Aprobado</a:t>
            </a:r>
            <a:endParaRPr lang="es-UY" sz="1400" dirty="0">
              <a:solidFill>
                <a:schemeClr val="tx1">
                  <a:lumMod val="65000"/>
                  <a:lumOff val="35000"/>
                </a:schemeClr>
              </a:solidFill>
            </a:endParaRPr>
          </a:p>
        </p:txBody>
      </p:sp>
      <p:sp>
        <p:nvSpPr>
          <p:cNvPr id="16" name="Flecha: hacia abajo 15">
            <a:extLst>
              <a:ext uri="{FF2B5EF4-FFF2-40B4-BE49-F238E27FC236}">
                <a16:creationId xmlns:a16="http://schemas.microsoft.com/office/drawing/2014/main" id="{53A75B90-8D2C-4F8C-B0C1-1907D0E7235F}"/>
              </a:ext>
            </a:extLst>
          </p:cNvPr>
          <p:cNvSpPr/>
          <p:nvPr/>
        </p:nvSpPr>
        <p:spPr>
          <a:xfrm>
            <a:off x="2119220" y="1036948"/>
            <a:ext cx="204311" cy="36977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UY" sz="1463"/>
          </a:p>
        </p:txBody>
      </p:sp>
      <p:sp>
        <p:nvSpPr>
          <p:cNvPr id="17" name="CuadroTexto 16">
            <a:extLst>
              <a:ext uri="{FF2B5EF4-FFF2-40B4-BE49-F238E27FC236}">
                <a16:creationId xmlns:a16="http://schemas.microsoft.com/office/drawing/2014/main" id="{12D13C32-46F2-445F-AAD2-D522B9A69FE1}"/>
              </a:ext>
            </a:extLst>
          </p:cNvPr>
          <p:cNvSpPr txBox="1"/>
          <p:nvPr/>
        </p:nvSpPr>
        <p:spPr>
          <a:xfrm>
            <a:off x="2345503" y="761706"/>
            <a:ext cx="921079" cy="523220"/>
          </a:xfrm>
          <a:prstGeom prst="rect">
            <a:avLst/>
          </a:prstGeom>
          <a:noFill/>
        </p:spPr>
        <p:txBody>
          <a:bodyPr wrap="square" rtlCol="0">
            <a:spAutoFit/>
          </a:bodyPr>
          <a:lstStyle/>
          <a:p>
            <a:pPr algn="ctr"/>
            <a:r>
              <a:rPr lang="es-ES" sz="1400" dirty="0">
                <a:solidFill>
                  <a:schemeClr val="tx1">
                    <a:lumMod val="65000"/>
                    <a:lumOff val="35000"/>
                  </a:schemeClr>
                </a:solidFill>
              </a:rPr>
              <a:t>Firma de Contratos</a:t>
            </a:r>
            <a:endParaRPr lang="es-UY" sz="1400" dirty="0">
              <a:solidFill>
                <a:schemeClr val="tx1">
                  <a:lumMod val="65000"/>
                  <a:lumOff val="35000"/>
                </a:schemeClr>
              </a:solidFill>
            </a:endParaRPr>
          </a:p>
        </p:txBody>
      </p:sp>
      <p:sp>
        <p:nvSpPr>
          <p:cNvPr id="18" name="CuadroTexto 17">
            <a:extLst>
              <a:ext uri="{FF2B5EF4-FFF2-40B4-BE49-F238E27FC236}">
                <a16:creationId xmlns:a16="http://schemas.microsoft.com/office/drawing/2014/main" id="{955FA85B-2502-4A31-8A39-EF3334D0AC6E}"/>
              </a:ext>
            </a:extLst>
          </p:cNvPr>
          <p:cNvSpPr txBox="1"/>
          <p:nvPr/>
        </p:nvSpPr>
        <p:spPr>
          <a:xfrm>
            <a:off x="1214229" y="4902372"/>
            <a:ext cx="6742266" cy="369332"/>
          </a:xfrm>
          <a:prstGeom prst="rect">
            <a:avLst/>
          </a:prstGeom>
          <a:noFill/>
        </p:spPr>
        <p:txBody>
          <a:bodyPr wrap="square">
            <a:spAutoFit/>
          </a:bodyPr>
          <a:lstStyle/>
          <a:p>
            <a:pPr algn="ctr"/>
            <a:r>
              <a:rPr lang="es-ES" sz="1800" dirty="0">
                <a:solidFill>
                  <a:schemeClr val="tx1">
                    <a:lumMod val="65000"/>
                    <a:lumOff val="35000"/>
                  </a:schemeClr>
                </a:solidFill>
              </a:rPr>
              <a:t>Licenciamiento datos multicliente</a:t>
            </a:r>
            <a:endParaRPr lang="es-UY" sz="1800" dirty="0">
              <a:solidFill>
                <a:schemeClr val="tx1">
                  <a:lumMod val="65000"/>
                  <a:lumOff val="35000"/>
                </a:schemeClr>
              </a:solidFill>
            </a:endParaRPr>
          </a:p>
        </p:txBody>
      </p:sp>
      <p:sp>
        <p:nvSpPr>
          <p:cNvPr id="19" name="Cerrar llave 18">
            <a:extLst>
              <a:ext uri="{FF2B5EF4-FFF2-40B4-BE49-F238E27FC236}">
                <a16:creationId xmlns:a16="http://schemas.microsoft.com/office/drawing/2014/main" id="{016916AA-B5D8-4C12-B056-44F5B129D922}"/>
              </a:ext>
            </a:extLst>
          </p:cNvPr>
          <p:cNvSpPr/>
          <p:nvPr/>
        </p:nvSpPr>
        <p:spPr>
          <a:xfrm rot="5400000">
            <a:off x="4264682" y="1174661"/>
            <a:ext cx="338554" cy="70450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UY"/>
          </a:p>
        </p:txBody>
      </p:sp>
      <p:sp>
        <p:nvSpPr>
          <p:cNvPr id="23" name="CuadroTexto 22">
            <a:extLst>
              <a:ext uri="{FF2B5EF4-FFF2-40B4-BE49-F238E27FC236}">
                <a16:creationId xmlns:a16="http://schemas.microsoft.com/office/drawing/2014/main" id="{25ECC991-DC9B-44CE-94B1-CC35F182615C}"/>
              </a:ext>
            </a:extLst>
          </p:cNvPr>
          <p:cNvSpPr txBox="1"/>
          <p:nvPr/>
        </p:nvSpPr>
        <p:spPr>
          <a:xfrm>
            <a:off x="342752" y="2423655"/>
            <a:ext cx="1801181" cy="992836"/>
          </a:xfrm>
          <a:prstGeom prst="rect">
            <a:avLst/>
          </a:prstGeom>
          <a:noFill/>
        </p:spPr>
        <p:txBody>
          <a:bodyPr wrap="square" rtlCol="0">
            <a:spAutoFit/>
          </a:bodyPr>
          <a:lstStyle>
            <a:defPPr>
              <a:defRPr lang="es-ES"/>
            </a:defPPr>
            <a:lvl1pPr marL="285750" indent="-285750" algn="ctr">
              <a:buFont typeface="Arial" panose="020B0604020202020204" pitchFamily="34" charset="0"/>
              <a:buChar char="•"/>
              <a:defRPr sz="1463"/>
            </a:lvl1pPr>
          </a:lstStyle>
          <a:p>
            <a:pPr algn="l"/>
            <a:r>
              <a:rPr lang="es-UY" dirty="0" err="1">
                <a:solidFill>
                  <a:schemeClr val="tx1">
                    <a:lumMod val="65000"/>
                    <a:lumOff val="35000"/>
                  </a:schemeClr>
                </a:solidFill>
              </a:rPr>
              <a:t>Datarooms</a:t>
            </a:r>
            <a:endParaRPr lang="es-UY" dirty="0">
              <a:solidFill>
                <a:schemeClr val="tx1">
                  <a:lumMod val="65000"/>
                  <a:lumOff val="35000"/>
                </a:schemeClr>
              </a:solidFill>
            </a:endParaRPr>
          </a:p>
          <a:p>
            <a:pPr algn="l"/>
            <a:r>
              <a:rPr lang="es-UY" dirty="0">
                <a:solidFill>
                  <a:schemeClr val="tx1">
                    <a:lumMod val="65000"/>
                    <a:lumOff val="35000"/>
                  </a:schemeClr>
                </a:solidFill>
              </a:rPr>
              <a:t>Desarrollo de Contratos Multicliente</a:t>
            </a:r>
          </a:p>
        </p:txBody>
      </p:sp>
      <p:sp>
        <p:nvSpPr>
          <p:cNvPr id="24" name="CuadroTexto 23">
            <a:extLst>
              <a:ext uri="{FF2B5EF4-FFF2-40B4-BE49-F238E27FC236}">
                <a16:creationId xmlns:a16="http://schemas.microsoft.com/office/drawing/2014/main" id="{2FB3A668-B3C1-420D-AD8C-1FCDE7499FE4}"/>
              </a:ext>
            </a:extLst>
          </p:cNvPr>
          <p:cNvSpPr txBox="1"/>
          <p:nvPr/>
        </p:nvSpPr>
        <p:spPr>
          <a:xfrm>
            <a:off x="218113" y="5476833"/>
            <a:ext cx="11794921" cy="646331"/>
          </a:xfrm>
          <a:prstGeom prst="rect">
            <a:avLst/>
          </a:prstGeom>
          <a:noFill/>
        </p:spPr>
        <p:txBody>
          <a:bodyPr wrap="square">
            <a:spAutoFit/>
          </a:bodyPr>
          <a:lstStyle/>
          <a:p>
            <a:pPr algn="ctr" fontAlgn="ctr" hangingPunct="0"/>
            <a:r>
              <a:rPr lang="es-UY" dirty="0">
                <a:solidFill>
                  <a:schemeClr val="tx1">
                    <a:lumMod val="65000"/>
                    <a:lumOff val="35000"/>
                  </a:schemeClr>
                </a:solidFill>
                <a:latin typeface="Calibri" panose="020F0502020204030204" pitchFamily="34" charset="0"/>
                <a:ea typeface="Times New Roman" panose="02020603050405020304" pitchFamily="18" charset="0"/>
              </a:rPr>
              <a:t>Los contratos encomiendan al contratista a realizar estudios de viabilidad y la potencial instalación de infraestructura para la producción de hidrógeno verde a partir de energía renovable offshore, a costo y riesgo enteramente de estas empresas. </a:t>
            </a:r>
          </a:p>
        </p:txBody>
      </p:sp>
      <p:sp>
        <p:nvSpPr>
          <p:cNvPr id="25" name="Título 1">
            <a:extLst>
              <a:ext uri="{FF2B5EF4-FFF2-40B4-BE49-F238E27FC236}">
                <a16:creationId xmlns:a16="http://schemas.microsoft.com/office/drawing/2014/main" id="{3E39608B-3D34-4243-A928-68CE8CD0A783}"/>
              </a:ext>
            </a:extLst>
          </p:cNvPr>
          <p:cNvSpPr>
            <a:spLocks noGrp="1"/>
          </p:cNvSpPr>
          <p:nvPr>
            <p:ph type="title"/>
          </p:nvPr>
        </p:nvSpPr>
        <p:spPr>
          <a:xfrm>
            <a:off x="2683124" y="122557"/>
            <a:ext cx="6012110" cy="477054"/>
          </a:xfrm>
          <a:noFill/>
        </p:spPr>
        <p:txBody>
          <a:bodyPr wrap="square" rtlCol="0">
            <a:spAutoFit/>
          </a:bodyPr>
          <a:lstStyle/>
          <a:p>
            <a:pPr algn="ctr">
              <a:lnSpc>
                <a:spcPts val="3000"/>
              </a:lnSpc>
              <a:spcBef>
                <a:spcPts val="1000"/>
              </a:spcBef>
            </a:pPr>
            <a:r>
              <a:rPr lang="es-ES" sz="2800" b="1" dirty="0">
                <a:solidFill>
                  <a:schemeClr val="accent1">
                    <a:lumMod val="75000"/>
                  </a:schemeClr>
                </a:solidFill>
                <a:latin typeface="+mn-lt"/>
                <a:ea typeface="+mn-ea"/>
                <a:cs typeface="+mn-cs"/>
              </a:rPr>
              <a:t>Cronograma</a:t>
            </a:r>
            <a:endParaRPr lang="es-UY" sz="2800" b="1"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3083868589"/>
      </p:ext>
    </p:extLst>
  </p:cSld>
  <p:clrMapOvr>
    <a:overrideClrMapping bg1="lt1" tx1="dk1" bg2="lt2" tx2="dk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4" name="Objeto 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Diapositiva de think-cell" r:id="rId5" imgW="421" imgH="423" progId="TCLayout.ActiveDocument.1">
                  <p:embed/>
                </p:oleObj>
              </mc:Choice>
              <mc:Fallback>
                <p:oleObj name="Diapositiva de think-cell" r:id="rId5" imgW="421" imgH="423" progId="TCLayout.ActiveDocument.1">
                  <p:embed/>
                  <p:pic>
                    <p:nvPicPr>
                      <p:cNvPr id="4" name="Objeto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Marcador de contenido 2"/>
          <p:cNvSpPr>
            <a:spLocks noGrp="1"/>
          </p:cNvSpPr>
          <p:nvPr>
            <p:ph idx="1"/>
          </p:nvPr>
        </p:nvSpPr>
        <p:spPr>
          <a:xfrm>
            <a:off x="973282" y="1108652"/>
            <a:ext cx="10515600" cy="4351338"/>
          </a:xfrm>
        </p:spPr>
        <p:txBody>
          <a:bodyPr>
            <a:normAutofit fontScale="92500" lnSpcReduction="10000"/>
          </a:bodyPr>
          <a:lstStyle/>
          <a:p>
            <a:pPr marL="499407" indent="-457200" defTabSz="998616">
              <a:spcBef>
                <a:spcPts val="546"/>
              </a:spcBef>
            </a:pPr>
            <a:r>
              <a:rPr lang="es-UY" dirty="0">
                <a:solidFill>
                  <a:schemeClr val="tx1">
                    <a:lumMod val="65000"/>
                    <a:lumOff val="35000"/>
                  </a:schemeClr>
                </a:solidFill>
                <a:cs typeface="Calibri Light" panose="020F0302020204030204" pitchFamily="34" charset="0"/>
              </a:rPr>
              <a:t>La transición energética es una realidad</a:t>
            </a:r>
          </a:p>
          <a:p>
            <a:pPr marL="499407" indent="-457200" defTabSz="998616">
              <a:spcBef>
                <a:spcPts val="546"/>
              </a:spcBef>
            </a:pPr>
            <a:endParaRPr lang="es-UY" dirty="0">
              <a:solidFill>
                <a:schemeClr val="tx1">
                  <a:lumMod val="65000"/>
                  <a:lumOff val="35000"/>
                </a:schemeClr>
              </a:solidFill>
              <a:cs typeface="Calibri Light" panose="020F0302020204030204" pitchFamily="34" charset="0"/>
            </a:endParaRPr>
          </a:p>
          <a:p>
            <a:pPr marL="499407" indent="-457200" defTabSz="998616">
              <a:spcBef>
                <a:spcPts val="546"/>
              </a:spcBef>
            </a:pPr>
            <a:r>
              <a:rPr lang="es-UY" dirty="0">
                <a:solidFill>
                  <a:schemeClr val="tx1">
                    <a:lumMod val="65000"/>
                    <a:lumOff val="35000"/>
                  </a:schemeClr>
                </a:solidFill>
                <a:cs typeface="Calibri Light" panose="020F0302020204030204" pitchFamily="34" charset="0"/>
              </a:rPr>
              <a:t>El hidrógeno es un vector energético clave</a:t>
            </a:r>
          </a:p>
          <a:p>
            <a:pPr marL="499407" indent="-457200" defTabSz="998616">
              <a:spcBef>
                <a:spcPts val="546"/>
              </a:spcBef>
            </a:pPr>
            <a:endParaRPr lang="es-UY" dirty="0">
              <a:solidFill>
                <a:schemeClr val="tx1">
                  <a:lumMod val="65000"/>
                  <a:lumOff val="35000"/>
                </a:schemeClr>
              </a:solidFill>
              <a:cs typeface="Calibri Light" panose="020F0302020204030204" pitchFamily="34" charset="0"/>
            </a:endParaRPr>
          </a:p>
          <a:p>
            <a:pPr marL="499407" indent="-457200" defTabSz="998616">
              <a:spcBef>
                <a:spcPts val="546"/>
              </a:spcBef>
            </a:pPr>
            <a:r>
              <a:rPr lang="es-ES" dirty="0">
                <a:solidFill>
                  <a:schemeClr val="tx1">
                    <a:lumMod val="65000"/>
                    <a:lumOff val="35000"/>
                  </a:schemeClr>
                </a:solidFill>
                <a:cs typeface="Calibri Light" panose="020F0302020204030204" pitchFamily="34" charset="0"/>
              </a:rPr>
              <a:t>Uruguay tiene potencial real para producir hidrógeno verde</a:t>
            </a:r>
          </a:p>
          <a:p>
            <a:pPr marL="499407" indent="-457200" defTabSz="998616">
              <a:spcBef>
                <a:spcPts val="546"/>
              </a:spcBef>
            </a:pPr>
            <a:endParaRPr lang="es-UY" dirty="0">
              <a:solidFill>
                <a:schemeClr val="tx1">
                  <a:lumMod val="65000"/>
                  <a:lumOff val="35000"/>
                </a:schemeClr>
              </a:solidFill>
              <a:cs typeface="Calibri Light" panose="020F0302020204030204" pitchFamily="34" charset="0"/>
            </a:endParaRPr>
          </a:p>
          <a:p>
            <a:pPr marL="499407" indent="-457200" defTabSz="998616">
              <a:spcBef>
                <a:spcPts val="546"/>
              </a:spcBef>
            </a:pPr>
            <a:r>
              <a:rPr lang="es-UY" dirty="0">
                <a:solidFill>
                  <a:schemeClr val="tx1">
                    <a:lumMod val="65000"/>
                    <a:lumOff val="35000"/>
                  </a:schemeClr>
                </a:solidFill>
                <a:cs typeface="Calibri Light" panose="020F0302020204030204" pitchFamily="34" charset="0"/>
              </a:rPr>
              <a:t>ANCAP tiene fortalezas únicas en el país</a:t>
            </a:r>
          </a:p>
          <a:p>
            <a:pPr marL="956508" lvl="1" indent="-457200" defTabSz="998616">
              <a:spcBef>
                <a:spcPts val="546"/>
              </a:spcBef>
            </a:pPr>
            <a:r>
              <a:rPr lang="es-UY" sz="2800" dirty="0">
                <a:solidFill>
                  <a:schemeClr val="tx1">
                    <a:lumMod val="65000"/>
                    <a:lumOff val="35000"/>
                  </a:schemeClr>
                </a:solidFill>
                <a:cs typeface="Calibri Light" panose="020F0302020204030204" pitchFamily="34" charset="0"/>
              </a:rPr>
              <a:t>Capacidad técnica en procesos e instalaciones complejas</a:t>
            </a:r>
          </a:p>
          <a:p>
            <a:pPr marL="956508" lvl="1" indent="-457200" defTabSz="998616">
              <a:spcBef>
                <a:spcPts val="546"/>
              </a:spcBef>
            </a:pPr>
            <a:r>
              <a:rPr lang="es-UY" sz="2800" dirty="0">
                <a:solidFill>
                  <a:schemeClr val="tx1">
                    <a:lumMod val="65000"/>
                    <a:lumOff val="35000"/>
                  </a:schemeClr>
                </a:solidFill>
                <a:cs typeface="Calibri Light" panose="020F0302020204030204" pitchFamily="34" charset="0"/>
              </a:rPr>
              <a:t>Conocimiento y experiencia en el </a:t>
            </a:r>
            <a:r>
              <a:rPr lang="es-UY" sz="2800" i="1" dirty="0">
                <a:solidFill>
                  <a:schemeClr val="tx1">
                    <a:lumMod val="65000"/>
                    <a:lumOff val="35000"/>
                  </a:schemeClr>
                </a:solidFill>
                <a:cs typeface="Calibri Light" panose="020F0302020204030204" pitchFamily="34" charset="0"/>
              </a:rPr>
              <a:t>offshore</a:t>
            </a:r>
          </a:p>
          <a:p>
            <a:pPr marL="956508" lvl="1" indent="-457200" defTabSz="998616">
              <a:spcBef>
                <a:spcPts val="546"/>
              </a:spcBef>
            </a:pPr>
            <a:r>
              <a:rPr lang="es-UY" sz="2800" dirty="0">
                <a:solidFill>
                  <a:schemeClr val="tx1">
                    <a:lumMod val="65000"/>
                    <a:lumOff val="35000"/>
                  </a:schemeClr>
                </a:solidFill>
                <a:cs typeface="Calibri Light" panose="020F0302020204030204" pitchFamily="34" charset="0"/>
              </a:rPr>
              <a:t>Agente del Estado en petróleo y gas</a:t>
            </a:r>
          </a:p>
          <a:p>
            <a:pPr marL="956508" lvl="1" indent="-457200" defTabSz="998616">
              <a:spcBef>
                <a:spcPts val="546"/>
              </a:spcBef>
            </a:pPr>
            <a:r>
              <a:rPr lang="es-UY" sz="2800" dirty="0">
                <a:solidFill>
                  <a:schemeClr val="tx1">
                    <a:lumMod val="65000"/>
                    <a:lumOff val="35000"/>
                  </a:schemeClr>
                </a:solidFill>
                <a:cs typeface="Calibri Light" panose="020F0302020204030204" pitchFamily="34" charset="0"/>
              </a:rPr>
              <a:t>Contrato y negociación con </a:t>
            </a:r>
            <a:r>
              <a:rPr lang="es-UY" sz="2800" i="1" dirty="0" err="1">
                <a:solidFill>
                  <a:schemeClr val="tx1">
                    <a:lumMod val="65000"/>
                    <a:lumOff val="35000"/>
                  </a:schemeClr>
                </a:solidFill>
                <a:cs typeface="Calibri Light" panose="020F0302020204030204" pitchFamily="34" charset="0"/>
              </a:rPr>
              <a:t>oil</a:t>
            </a:r>
            <a:r>
              <a:rPr lang="es-UY" sz="2800" i="1" dirty="0">
                <a:solidFill>
                  <a:schemeClr val="tx1">
                    <a:lumMod val="65000"/>
                    <a:lumOff val="35000"/>
                  </a:schemeClr>
                </a:solidFill>
                <a:cs typeface="Calibri Light" panose="020F0302020204030204" pitchFamily="34" charset="0"/>
              </a:rPr>
              <a:t> </a:t>
            </a:r>
            <a:r>
              <a:rPr lang="es-UY" sz="2800" i="1" dirty="0" err="1">
                <a:solidFill>
                  <a:schemeClr val="tx1">
                    <a:lumMod val="65000"/>
                    <a:lumOff val="35000"/>
                  </a:schemeClr>
                </a:solidFill>
                <a:cs typeface="Calibri Light" panose="020F0302020204030204" pitchFamily="34" charset="0"/>
              </a:rPr>
              <a:t>majors</a:t>
            </a:r>
            <a:endParaRPr lang="es-UY" sz="2800" i="1" dirty="0">
              <a:solidFill>
                <a:schemeClr val="tx1">
                  <a:lumMod val="65000"/>
                  <a:lumOff val="35000"/>
                </a:schemeClr>
              </a:solidFill>
              <a:cs typeface="Calibri Light" panose="020F0302020204030204" pitchFamily="34" charset="0"/>
            </a:endParaRPr>
          </a:p>
          <a:p>
            <a:pPr marL="1413708" lvl="2" indent="-457200" defTabSz="998616">
              <a:spcBef>
                <a:spcPts val="546"/>
              </a:spcBef>
            </a:pPr>
            <a:endParaRPr lang="es-UY" sz="2400" dirty="0">
              <a:solidFill>
                <a:schemeClr val="tx1">
                  <a:lumMod val="65000"/>
                  <a:lumOff val="35000"/>
                </a:schemeClr>
              </a:solidFill>
              <a:cs typeface="Calibri Light" panose="020F0302020204030204" pitchFamily="34" charset="0"/>
            </a:endParaRPr>
          </a:p>
          <a:p>
            <a:pPr marL="499407" indent="-457200" defTabSz="998616">
              <a:spcBef>
                <a:spcPts val="546"/>
              </a:spcBef>
            </a:pPr>
            <a:endParaRPr lang="es-ES" dirty="0">
              <a:solidFill>
                <a:schemeClr val="tx1">
                  <a:lumMod val="65000"/>
                  <a:lumOff val="35000"/>
                </a:schemeClr>
              </a:solidFill>
              <a:cs typeface="Calibri Light" panose="020F0302020204030204" pitchFamily="34" charset="0"/>
            </a:endParaRPr>
          </a:p>
          <a:p>
            <a:pPr marL="499407" indent="-457200" defTabSz="998616">
              <a:spcBef>
                <a:spcPts val="546"/>
              </a:spcBef>
            </a:pPr>
            <a:endParaRPr lang="es-ES" dirty="0">
              <a:solidFill>
                <a:schemeClr val="tx1">
                  <a:lumMod val="65000"/>
                  <a:lumOff val="35000"/>
                </a:schemeClr>
              </a:solidFill>
              <a:cs typeface="Calibri Light" panose="020F0302020204030204" pitchFamily="34" charset="0"/>
            </a:endParaRPr>
          </a:p>
        </p:txBody>
      </p:sp>
      <p:sp>
        <p:nvSpPr>
          <p:cNvPr id="5" name="CuadroTexto 4">
            <a:extLst>
              <a:ext uri="{FF2B5EF4-FFF2-40B4-BE49-F238E27FC236}">
                <a16:creationId xmlns:a16="http://schemas.microsoft.com/office/drawing/2014/main" id="{7C509E54-8ED9-4C55-B339-8B80E7D2E330}"/>
              </a:ext>
            </a:extLst>
          </p:cNvPr>
          <p:cNvSpPr txBox="1"/>
          <p:nvPr/>
        </p:nvSpPr>
        <p:spPr>
          <a:xfrm>
            <a:off x="2155954" y="293341"/>
            <a:ext cx="7659002" cy="480131"/>
          </a:xfrm>
          <a:prstGeom prst="rect">
            <a:avLst/>
          </a:prstGeom>
          <a:noFill/>
        </p:spPr>
        <p:txBody>
          <a:bodyPr wrap="square">
            <a:spAutoFit/>
          </a:bodyPr>
          <a:lstStyle/>
          <a:p>
            <a:pPr algn="ctr" defTabSz="761618">
              <a:lnSpc>
                <a:spcPct val="90000"/>
              </a:lnSpc>
              <a:spcBef>
                <a:spcPct val="0"/>
              </a:spcBef>
            </a:pPr>
            <a:r>
              <a:rPr lang="es-UY" sz="2800" b="1" dirty="0">
                <a:solidFill>
                  <a:schemeClr val="accent1">
                    <a:lumMod val="75000"/>
                  </a:schemeClr>
                </a:solidFill>
                <a:ea typeface="+mj-ea"/>
                <a:cs typeface="+mj-cs"/>
              </a:rPr>
              <a:t>RESUMEN</a:t>
            </a:r>
          </a:p>
        </p:txBody>
      </p:sp>
    </p:spTree>
    <p:extLst>
      <p:ext uri="{BB962C8B-B14F-4D97-AF65-F5344CB8AC3E}">
        <p14:creationId xmlns:p14="http://schemas.microsoft.com/office/powerpoint/2010/main" val="1399071497"/>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12F6D04-EF4E-4B0D-97CC-1E595DE6D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539"/>
            <a:ext cx="12192000" cy="6844921"/>
          </a:xfrm>
          <a:prstGeom prst="rect">
            <a:avLst/>
          </a:prstGeom>
        </p:spPr>
      </p:pic>
      <p:sp>
        <p:nvSpPr>
          <p:cNvPr id="3" name="CuadroTexto 2">
            <a:extLst>
              <a:ext uri="{FF2B5EF4-FFF2-40B4-BE49-F238E27FC236}">
                <a16:creationId xmlns:a16="http://schemas.microsoft.com/office/drawing/2014/main" id="{4AD303FB-66AD-40A1-898C-6A3719797693}"/>
              </a:ext>
            </a:extLst>
          </p:cNvPr>
          <p:cNvSpPr txBox="1"/>
          <p:nvPr/>
        </p:nvSpPr>
        <p:spPr>
          <a:xfrm>
            <a:off x="1999960" y="4859725"/>
            <a:ext cx="8052319" cy="1006633"/>
          </a:xfrm>
          <a:prstGeom prst="rect">
            <a:avLst/>
          </a:prstGeom>
          <a:noFill/>
        </p:spPr>
        <p:txBody>
          <a:bodyPr wrap="square" rtlCol="0">
            <a:spAutoFit/>
          </a:bodyPr>
          <a:lstStyle/>
          <a:p>
            <a:pPr algn="ctr">
              <a:lnSpc>
                <a:spcPts val="3000"/>
              </a:lnSpc>
            </a:pPr>
            <a:r>
              <a:rPr lang="es-UY" sz="2000" dirty="0">
                <a:solidFill>
                  <a:schemeClr val="bg1">
                    <a:lumMod val="95000"/>
                  </a:schemeClr>
                </a:solidFill>
              </a:rPr>
              <a:t>Muchas gracias por vuestra atención</a:t>
            </a:r>
          </a:p>
          <a:p>
            <a:pPr algn="ctr">
              <a:lnSpc>
                <a:spcPts val="3000"/>
              </a:lnSpc>
            </a:pPr>
            <a:r>
              <a:rPr lang="es-UY" sz="2000" dirty="0">
                <a:solidFill>
                  <a:srgbClr val="FFC000"/>
                </a:solidFill>
                <a:hlinkClick r:id="rId3">
                  <a:extLst>
                    <a:ext uri="{A12FA001-AC4F-418D-AE19-62706E023703}">
                      <ahyp:hlinkClr xmlns:ahyp="http://schemas.microsoft.com/office/drawing/2018/hyperlinkcolor" val="tx"/>
                    </a:ext>
                  </a:extLst>
                </a:hlinkClick>
              </a:rPr>
              <a:t>hidrogeno@ancap.com.uy</a:t>
            </a:r>
            <a:endParaRPr lang="es-UY" sz="2000" dirty="0">
              <a:solidFill>
                <a:srgbClr val="FFC000"/>
              </a:solidFill>
            </a:endParaRPr>
          </a:p>
          <a:p>
            <a:pPr>
              <a:lnSpc>
                <a:spcPts val="3000"/>
              </a:lnSpc>
            </a:pPr>
            <a:endParaRPr lang="es-UY" sz="2000" dirty="0">
              <a:solidFill>
                <a:schemeClr val="accent1">
                  <a:lumMod val="75000"/>
                </a:schemeClr>
              </a:solidFill>
            </a:endParaRPr>
          </a:p>
        </p:txBody>
      </p:sp>
      <p:pic>
        <p:nvPicPr>
          <p:cNvPr id="4" name="Google Shape;164;p27">
            <a:extLst>
              <a:ext uri="{FF2B5EF4-FFF2-40B4-BE49-F238E27FC236}">
                <a16:creationId xmlns:a16="http://schemas.microsoft.com/office/drawing/2014/main" id="{1C468DE4-F33D-45CB-A784-A999FE15BC84}"/>
              </a:ext>
            </a:extLst>
          </p:cNvPr>
          <p:cNvPicPr preferRelativeResize="0"/>
          <p:nvPr/>
        </p:nvPicPr>
        <p:blipFill rotWithShape="1">
          <a:blip r:embed="rId4">
            <a:alphaModFix/>
          </a:blip>
          <a:srcRect r="72939"/>
          <a:stretch/>
        </p:blipFill>
        <p:spPr>
          <a:xfrm>
            <a:off x="578249" y="5942340"/>
            <a:ext cx="1799194" cy="607242"/>
          </a:xfrm>
          <a:prstGeom prst="rect">
            <a:avLst/>
          </a:prstGeom>
          <a:noFill/>
          <a:ln>
            <a:noFill/>
          </a:ln>
        </p:spPr>
      </p:pic>
      <p:pic>
        <p:nvPicPr>
          <p:cNvPr id="6" name="Gráfico 5">
            <a:extLst>
              <a:ext uri="{FF2B5EF4-FFF2-40B4-BE49-F238E27FC236}">
                <a16:creationId xmlns:a16="http://schemas.microsoft.com/office/drawing/2014/main" id="{9E8BFFD5-C02C-4162-B4A9-1D227B02F0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13484" y="6155062"/>
            <a:ext cx="1608463" cy="372486"/>
          </a:xfrm>
          <a:prstGeom prst="rect">
            <a:avLst/>
          </a:prstGeom>
        </p:spPr>
      </p:pic>
    </p:spTree>
    <p:extLst>
      <p:ext uri="{BB962C8B-B14F-4D97-AF65-F5344CB8AC3E}">
        <p14:creationId xmlns:p14="http://schemas.microsoft.com/office/powerpoint/2010/main" val="34799481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Imagen 9" descr="Una caricatura de un puente&#10;&#10;Descripción generada automáticamente con confianza media">
            <a:extLst>
              <a:ext uri="{FF2B5EF4-FFF2-40B4-BE49-F238E27FC236}">
                <a16:creationId xmlns:a16="http://schemas.microsoft.com/office/drawing/2014/main" id="{4AC7682B-BE04-47FA-981F-4D411EBA3BB4}"/>
              </a:ext>
            </a:extLst>
          </p:cNvPr>
          <p:cNvPicPr>
            <a:picLocks noChangeAspect="1"/>
          </p:cNvPicPr>
          <p:nvPr/>
        </p:nvPicPr>
        <p:blipFill rotWithShape="1">
          <a:blip r:embed="rId5">
            <a:extLst>
              <a:ext uri="{28A0092B-C50C-407E-A947-70E740481C1C}">
                <a14:useLocalDpi xmlns:a14="http://schemas.microsoft.com/office/drawing/2010/main" val="0"/>
              </a:ext>
            </a:extLst>
          </a:blip>
          <a:srcRect t="4875" r="2" b="4877"/>
          <a:stretch/>
        </p:blipFill>
        <p:spPr>
          <a:xfrm>
            <a:off x="213065" y="172318"/>
            <a:ext cx="11723393" cy="5951459"/>
          </a:xfrm>
          <a:prstGeom prst="rect">
            <a:avLst/>
          </a:prstGeom>
          <a:noFill/>
        </p:spPr>
      </p:pic>
      <p:sp>
        <p:nvSpPr>
          <p:cNvPr id="13" name="CuadroTexto 12">
            <a:extLst>
              <a:ext uri="{FF2B5EF4-FFF2-40B4-BE49-F238E27FC236}">
                <a16:creationId xmlns:a16="http://schemas.microsoft.com/office/drawing/2014/main" id="{3E09E827-6956-4949-882B-F2A16FFB4C3E}"/>
              </a:ext>
            </a:extLst>
          </p:cNvPr>
          <p:cNvSpPr txBox="1"/>
          <p:nvPr/>
        </p:nvSpPr>
        <p:spPr>
          <a:xfrm>
            <a:off x="6706963" y="5930342"/>
            <a:ext cx="6096000" cy="261610"/>
          </a:xfrm>
          <a:prstGeom prst="rect">
            <a:avLst/>
          </a:prstGeom>
          <a:noFill/>
        </p:spPr>
        <p:txBody>
          <a:bodyPr wrap="square">
            <a:spAutoFit/>
          </a:bodyPr>
          <a:lstStyle/>
          <a:p>
            <a:r>
              <a:rPr lang="es-UY" sz="1050" dirty="0">
                <a:solidFill>
                  <a:schemeClr val="bg1">
                    <a:lumMod val="65000"/>
                  </a:schemeClr>
                </a:solidFill>
                <a:hlinkClick r:id="rId6">
                  <a:extLst>
                    <a:ext uri="{A12FA001-AC4F-418D-AE19-62706E023703}">
                      <ahyp:hlinkClr xmlns:ahyp="http://schemas.microsoft.com/office/drawing/2018/hyperlinkcolor" val="tx"/>
                    </a:ext>
                  </a:extLst>
                </a:hlinkClick>
              </a:rPr>
              <a:t>https://www.offshore-energy.biz/tractebel-developing-wind-to-hydrogen-offshore-platform</a:t>
            </a:r>
            <a:endParaRPr lang="es-UY" sz="1050" dirty="0">
              <a:solidFill>
                <a:schemeClr val="bg1">
                  <a:lumMod val="65000"/>
                </a:schemeClr>
              </a:solidFill>
            </a:endParaRPr>
          </a:p>
        </p:txBody>
      </p:sp>
    </p:spTree>
    <p:extLst>
      <p:ext uri="{BB962C8B-B14F-4D97-AF65-F5344CB8AC3E}">
        <p14:creationId xmlns:p14="http://schemas.microsoft.com/office/powerpoint/2010/main" val="1392183165"/>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0D6D36B-D9CC-4410-B9AC-8905BF11C9E8}"/>
              </a:ext>
            </a:extLst>
          </p:cNvPr>
          <p:cNvSpPr txBox="1"/>
          <p:nvPr/>
        </p:nvSpPr>
        <p:spPr>
          <a:xfrm>
            <a:off x="395785" y="709680"/>
            <a:ext cx="11400430" cy="5570756"/>
          </a:xfrm>
          <a:prstGeom prst="rect">
            <a:avLst/>
          </a:prstGeom>
          <a:noFill/>
        </p:spPr>
        <p:txBody>
          <a:bodyPr wrap="square" rtlCol="0">
            <a:spAutoFit/>
          </a:bodyPr>
          <a:lstStyle/>
          <a:p>
            <a:r>
              <a:rPr lang="es-UY" sz="2000" b="1" i="1" dirty="0">
                <a:solidFill>
                  <a:srgbClr val="0070C0"/>
                </a:solidFill>
              </a:rPr>
              <a:t>MARCO:</a:t>
            </a:r>
            <a:r>
              <a:rPr lang="es-UY" sz="2000" i="1" dirty="0"/>
              <a:t>	   </a:t>
            </a:r>
            <a:r>
              <a:rPr lang="es-UY" sz="2000" i="1" dirty="0">
                <a:solidFill>
                  <a:schemeClr val="tx1">
                    <a:lumMod val="65000"/>
                    <a:lumOff val="35000"/>
                  </a:schemeClr>
                </a:solidFill>
              </a:rPr>
              <a:t>política de Estado en la transición energética y la introducción del hidrógeno</a:t>
            </a:r>
          </a:p>
          <a:p>
            <a:r>
              <a:rPr lang="es-UY" sz="2000" b="1" i="1" dirty="0">
                <a:solidFill>
                  <a:srgbClr val="0070C0"/>
                </a:solidFill>
              </a:rPr>
              <a:t>OBJETIVO:   </a:t>
            </a:r>
            <a:r>
              <a:rPr lang="es-UY" sz="2000" i="1" dirty="0">
                <a:solidFill>
                  <a:schemeClr val="tx1">
                    <a:lumMod val="65000"/>
                    <a:lumOff val="35000"/>
                  </a:schemeClr>
                </a:solidFill>
              </a:rPr>
              <a:t>producción de hidrógeno a partir de energía renovable para exportación a gran escala</a:t>
            </a:r>
          </a:p>
          <a:p>
            <a:endParaRPr lang="es-UY" dirty="0"/>
          </a:p>
          <a:p>
            <a:pPr marL="285750" indent="-285750">
              <a:spcAft>
                <a:spcPts val="600"/>
              </a:spcAft>
              <a:buFontTx/>
              <a:buChar char="-"/>
            </a:pPr>
            <a:r>
              <a:rPr lang="es-UY" dirty="0">
                <a:solidFill>
                  <a:schemeClr val="tx1">
                    <a:lumMod val="65000"/>
                    <a:lumOff val="35000"/>
                  </a:schemeClr>
                </a:solidFill>
              </a:rPr>
              <a:t>Programa de muy largo plazo para atraer inversión privada con incentivos, sin inversión ni riesgo para el Estado</a:t>
            </a:r>
          </a:p>
          <a:p>
            <a:pPr marL="285750" indent="-285750">
              <a:buFontTx/>
              <a:buChar char="-"/>
            </a:pPr>
            <a:r>
              <a:rPr lang="es-UY" dirty="0">
                <a:solidFill>
                  <a:schemeClr val="tx1">
                    <a:lumMod val="65000"/>
                    <a:lumOff val="35000"/>
                  </a:schemeClr>
                </a:solidFill>
              </a:rPr>
              <a:t>Propuesta basada en cuatro pilares fundamentales:</a:t>
            </a:r>
          </a:p>
          <a:p>
            <a:pPr marL="1200150" lvl="2" indent="-285750">
              <a:buFontTx/>
              <a:buChar char="-"/>
            </a:pPr>
            <a:r>
              <a:rPr lang="es-UY" dirty="0">
                <a:solidFill>
                  <a:schemeClr val="tx1">
                    <a:lumMod val="65000"/>
                    <a:lumOff val="35000"/>
                  </a:schemeClr>
                </a:solidFill>
              </a:rPr>
              <a:t>Fuerte presión en la demanda hacia la descarbonización</a:t>
            </a:r>
          </a:p>
          <a:p>
            <a:pPr marL="1200150" lvl="2" indent="-285750">
              <a:buFontTx/>
              <a:buChar char="-"/>
            </a:pPr>
            <a:r>
              <a:rPr lang="es-UY" dirty="0">
                <a:solidFill>
                  <a:schemeClr val="tx1">
                    <a:lumMod val="65000"/>
                    <a:lumOff val="35000"/>
                  </a:schemeClr>
                </a:solidFill>
              </a:rPr>
              <a:t>Estabilidad y prestigio del país en el concierto mundial</a:t>
            </a:r>
          </a:p>
          <a:p>
            <a:pPr marL="1200150" lvl="2" indent="-285750">
              <a:buFontTx/>
              <a:buChar char="-"/>
            </a:pPr>
            <a:r>
              <a:rPr lang="es-UY" dirty="0">
                <a:solidFill>
                  <a:schemeClr val="tx1">
                    <a:lumMod val="65000"/>
                    <a:lumOff val="35000"/>
                  </a:schemeClr>
                </a:solidFill>
              </a:rPr>
              <a:t>Exitosa experiencia en trabajos y contratos con petroleras super </a:t>
            </a:r>
            <a:r>
              <a:rPr lang="es-UY" dirty="0" err="1">
                <a:solidFill>
                  <a:schemeClr val="tx1">
                    <a:lumMod val="65000"/>
                    <a:lumOff val="35000"/>
                  </a:schemeClr>
                </a:solidFill>
              </a:rPr>
              <a:t>majors</a:t>
            </a:r>
            <a:endParaRPr lang="es-UY" dirty="0">
              <a:solidFill>
                <a:schemeClr val="tx1">
                  <a:lumMod val="65000"/>
                  <a:lumOff val="35000"/>
                </a:schemeClr>
              </a:solidFill>
            </a:endParaRPr>
          </a:p>
          <a:p>
            <a:pPr marL="1200150" lvl="2" indent="-285750">
              <a:spcAft>
                <a:spcPts val="600"/>
              </a:spcAft>
              <a:buFontTx/>
              <a:buChar char="-"/>
            </a:pPr>
            <a:r>
              <a:rPr lang="es-UY" dirty="0">
                <a:solidFill>
                  <a:schemeClr val="tx1">
                    <a:lumMod val="65000"/>
                    <a:lumOff val="35000"/>
                  </a:schemeClr>
                </a:solidFill>
              </a:rPr>
              <a:t>Excelente potencialidad eólica en el mar territorial y Zona Económica Exclusiva (ZEE)</a:t>
            </a:r>
          </a:p>
          <a:p>
            <a:pPr marL="285750" indent="-285750">
              <a:buFontTx/>
              <a:buChar char="-"/>
            </a:pPr>
            <a:r>
              <a:rPr lang="es-UY" dirty="0">
                <a:solidFill>
                  <a:schemeClr val="tx1">
                    <a:lumMod val="65000"/>
                    <a:lumOff val="35000"/>
                  </a:schemeClr>
                </a:solidFill>
              </a:rPr>
              <a:t>Oferta de Uruguay:</a:t>
            </a:r>
          </a:p>
          <a:p>
            <a:pPr marL="742950" lvl="1" indent="-285750">
              <a:buFontTx/>
              <a:buChar char="-"/>
            </a:pPr>
            <a:r>
              <a:rPr lang="es-UY" dirty="0">
                <a:solidFill>
                  <a:schemeClr val="tx1">
                    <a:lumMod val="65000"/>
                    <a:lumOff val="35000"/>
                  </a:schemeClr>
                </a:solidFill>
              </a:rPr>
              <a:t>Período para data </a:t>
            </a:r>
            <a:r>
              <a:rPr lang="es-UY" dirty="0" err="1">
                <a:solidFill>
                  <a:schemeClr val="tx1">
                    <a:lumMod val="65000"/>
                    <a:lumOff val="35000"/>
                  </a:schemeClr>
                </a:solidFill>
              </a:rPr>
              <a:t>room</a:t>
            </a:r>
            <a:r>
              <a:rPr lang="es-UY" dirty="0">
                <a:solidFill>
                  <a:schemeClr val="tx1">
                    <a:lumMod val="65000"/>
                    <a:lumOff val="35000"/>
                  </a:schemeClr>
                </a:solidFill>
              </a:rPr>
              <a:t> y ronda de consulta con empresas interesadas</a:t>
            </a:r>
          </a:p>
          <a:p>
            <a:pPr marL="742950" lvl="1" indent="-285750">
              <a:buFontTx/>
              <a:buChar char="-"/>
            </a:pPr>
            <a:r>
              <a:rPr lang="es-UY" dirty="0">
                <a:solidFill>
                  <a:schemeClr val="tx1">
                    <a:lumMod val="65000"/>
                    <a:lumOff val="35000"/>
                  </a:schemeClr>
                </a:solidFill>
              </a:rPr>
              <a:t>Licitación de entre 8 y 16 bloques </a:t>
            </a:r>
            <a:r>
              <a:rPr lang="es-UY" sz="1600" i="1" dirty="0">
                <a:solidFill>
                  <a:schemeClr val="tx1">
                    <a:lumMod val="65000"/>
                    <a:lumOff val="35000"/>
                  </a:schemeClr>
                </a:solidFill>
              </a:rPr>
              <a:t>(20 m de profundidad en mar territorial y hasta 50 m en ZEE)</a:t>
            </a:r>
          </a:p>
          <a:p>
            <a:pPr marL="742950" lvl="1" indent="-285750">
              <a:buFontTx/>
              <a:buChar char="-"/>
            </a:pPr>
            <a:r>
              <a:rPr lang="es-UY" dirty="0">
                <a:solidFill>
                  <a:schemeClr val="tx1">
                    <a:lumMod val="65000"/>
                    <a:lumOff val="35000"/>
                  </a:schemeClr>
                </a:solidFill>
              </a:rPr>
              <a:t>Adjudicación por parámetros objetivos y simples</a:t>
            </a:r>
          </a:p>
          <a:p>
            <a:pPr marL="1200150" lvl="2" indent="-285750">
              <a:buFontTx/>
              <a:buChar char="-"/>
            </a:pPr>
            <a:r>
              <a:rPr lang="es-UY" dirty="0">
                <a:solidFill>
                  <a:schemeClr val="tx1">
                    <a:lumMod val="65000"/>
                    <a:lumOff val="35000"/>
                  </a:schemeClr>
                </a:solidFill>
              </a:rPr>
              <a:t>Plan de trabajo</a:t>
            </a:r>
          </a:p>
          <a:p>
            <a:pPr marL="1200150" lvl="2" indent="-285750">
              <a:buFontTx/>
              <a:buChar char="-"/>
            </a:pPr>
            <a:r>
              <a:rPr lang="es-UY" i="1" dirty="0" err="1">
                <a:solidFill>
                  <a:schemeClr val="tx1">
                    <a:lumMod val="65000"/>
                    <a:lumOff val="35000"/>
                  </a:schemeClr>
                </a:solidFill>
              </a:rPr>
              <a:t>Profit</a:t>
            </a:r>
            <a:r>
              <a:rPr lang="es-UY" dirty="0">
                <a:solidFill>
                  <a:schemeClr val="tx1">
                    <a:lumMod val="65000"/>
                    <a:lumOff val="35000"/>
                  </a:schemeClr>
                </a:solidFill>
              </a:rPr>
              <a:t> para el Estado</a:t>
            </a:r>
          </a:p>
          <a:p>
            <a:pPr marL="1200150" lvl="2" indent="-285750">
              <a:buFontTx/>
              <a:buChar char="-"/>
            </a:pPr>
            <a:r>
              <a:rPr lang="es-UY" dirty="0">
                <a:solidFill>
                  <a:schemeClr val="tx1">
                    <a:lumMod val="65000"/>
                    <a:lumOff val="35000"/>
                  </a:schemeClr>
                </a:solidFill>
              </a:rPr>
              <a:t>Participación ofrecida para el Estado</a:t>
            </a:r>
          </a:p>
          <a:p>
            <a:pPr marL="742950" lvl="1" indent="-285750">
              <a:buFontTx/>
              <a:buChar char="-"/>
            </a:pPr>
            <a:r>
              <a:rPr lang="es-UY" dirty="0">
                <a:solidFill>
                  <a:schemeClr val="tx1">
                    <a:lumMod val="65000"/>
                    <a:lumOff val="35000"/>
                  </a:schemeClr>
                </a:solidFill>
              </a:rPr>
              <a:t>Plazos:	I. Período de investigación y evaluación del recurso, y eventual piloto, entre 2 y 11 años</a:t>
            </a:r>
            <a:endParaRPr lang="es-UY" strike="sngStrike" dirty="0">
              <a:solidFill>
                <a:schemeClr val="tx1">
                  <a:lumMod val="65000"/>
                  <a:lumOff val="35000"/>
                </a:schemeClr>
              </a:solidFill>
            </a:endParaRPr>
          </a:p>
          <a:p>
            <a:pPr lvl="4"/>
            <a:r>
              <a:rPr lang="es-UY" dirty="0">
                <a:solidFill>
                  <a:schemeClr val="tx1">
                    <a:lumMod val="65000"/>
                    <a:lumOff val="35000"/>
                  </a:schemeClr>
                </a:solidFill>
              </a:rPr>
              <a:t>II. Período de desarrollo y producción de 25 años</a:t>
            </a:r>
          </a:p>
          <a:p>
            <a:pPr lvl="4"/>
            <a:r>
              <a:rPr lang="es-UY" dirty="0">
                <a:solidFill>
                  <a:schemeClr val="tx1">
                    <a:lumMod val="65000"/>
                    <a:lumOff val="35000"/>
                  </a:schemeClr>
                </a:solidFill>
              </a:rPr>
              <a:t>III. Período complementario de desarrollo y producción de 25 años</a:t>
            </a:r>
          </a:p>
        </p:txBody>
      </p:sp>
      <p:sp>
        <p:nvSpPr>
          <p:cNvPr id="8" name="CuadroTexto 7">
            <a:extLst>
              <a:ext uri="{FF2B5EF4-FFF2-40B4-BE49-F238E27FC236}">
                <a16:creationId xmlns:a16="http://schemas.microsoft.com/office/drawing/2014/main" id="{11D7E28C-5884-403F-AA62-95B78976BED2}"/>
              </a:ext>
            </a:extLst>
          </p:cNvPr>
          <p:cNvSpPr txBox="1"/>
          <p:nvPr/>
        </p:nvSpPr>
        <p:spPr>
          <a:xfrm>
            <a:off x="210686" y="122220"/>
            <a:ext cx="11400430" cy="477054"/>
          </a:xfrm>
          <a:prstGeom prst="rect">
            <a:avLst/>
          </a:prstGeom>
          <a:noFill/>
        </p:spPr>
        <p:txBody>
          <a:bodyPr wrap="square">
            <a:spAutoFit/>
          </a:bodyPr>
          <a:lstStyle/>
          <a:p>
            <a:pPr algn="ctr">
              <a:lnSpc>
                <a:spcPts val="3000"/>
              </a:lnSpc>
            </a:pPr>
            <a:r>
              <a:rPr lang="es-UY" sz="2800" b="1" dirty="0">
                <a:solidFill>
                  <a:schemeClr val="accent1">
                    <a:lumMod val="75000"/>
                  </a:schemeClr>
                </a:solidFill>
              </a:rPr>
              <a:t>H</a:t>
            </a:r>
            <a:r>
              <a:rPr lang="es-UY" sz="2800" b="1" baseline="-25000" dirty="0">
                <a:solidFill>
                  <a:schemeClr val="accent1">
                    <a:lumMod val="75000"/>
                  </a:schemeClr>
                </a:solidFill>
              </a:rPr>
              <a:t>2</a:t>
            </a:r>
            <a:r>
              <a:rPr lang="es-UY" sz="2800" b="1" dirty="0">
                <a:solidFill>
                  <a:schemeClr val="accent1">
                    <a:lumMod val="75000"/>
                  </a:schemeClr>
                </a:solidFill>
              </a:rPr>
              <a:t>U offshore: La apuesta de ANCAP al futuro</a:t>
            </a:r>
          </a:p>
        </p:txBody>
      </p:sp>
    </p:spTree>
    <p:extLst>
      <p:ext uri="{BB962C8B-B14F-4D97-AF65-F5344CB8AC3E}">
        <p14:creationId xmlns:p14="http://schemas.microsoft.com/office/powerpoint/2010/main" val="2861236897"/>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CuadroTexto 2"/>
          <p:cNvSpPr txBox="1"/>
          <p:nvPr/>
        </p:nvSpPr>
        <p:spPr>
          <a:xfrm>
            <a:off x="2114026" y="227969"/>
            <a:ext cx="7873273" cy="477054"/>
          </a:xfrm>
          <a:prstGeom prst="rect">
            <a:avLst/>
          </a:prstGeom>
          <a:noFill/>
        </p:spPr>
        <p:txBody>
          <a:bodyPr wrap="square" rtlCol="0">
            <a:spAutoFit/>
          </a:bodyPr>
          <a:lstStyle/>
          <a:p>
            <a:pPr algn="ctr">
              <a:lnSpc>
                <a:spcPts val="3000"/>
              </a:lnSpc>
            </a:pPr>
            <a:r>
              <a:rPr lang="es-UY" sz="2800" b="1" dirty="0">
                <a:solidFill>
                  <a:schemeClr val="accent1">
                    <a:lumMod val="75000"/>
                  </a:schemeClr>
                </a:solidFill>
              </a:rPr>
              <a:t>Cambio climático: una pandemia en cámara lenta</a:t>
            </a:r>
          </a:p>
        </p:txBody>
      </p:sp>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0595" y="909271"/>
            <a:ext cx="7264082" cy="5039457"/>
          </a:xfrm>
          <a:prstGeom prst="rect">
            <a:avLst/>
          </a:prstGeom>
        </p:spPr>
      </p:pic>
    </p:spTree>
    <p:extLst>
      <p:ext uri="{BB962C8B-B14F-4D97-AF65-F5344CB8AC3E}">
        <p14:creationId xmlns:p14="http://schemas.microsoft.com/office/powerpoint/2010/main" val="55789982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1 Imagen">
            <a:extLst>
              <a:ext uri="{FF2B5EF4-FFF2-40B4-BE49-F238E27FC236}">
                <a16:creationId xmlns:a16="http://schemas.microsoft.com/office/drawing/2014/main" id="{576DFF7D-E30B-4B9A-896C-FB048B1B91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208" y="932247"/>
            <a:ext cx="7485188" cy="5285749"/>
          </a:xfrm>
          <a:prstGeom prst="rect">
            <a:avLst/>
          </a:prstGeom>
        </p:spPr>
      </p:pic>
      <p:sp>
        <p:nvSpPr>
          <p:cNvPr id="5" name="5 CuadroTexto">
            <a:extLst>
              <a:ext uri="{FF2B5EF4-FFF2-40B4-BE49-F238E27FC236}">
                <a16:creationId xmlns:a16="http://schemas.microsoft.com/office/drawing/2014/main" id="{72F37FA7-1704-4CE3-8BA9-7E60C93A3FA0}"/>
              </a:ext>
            </a:extLst>
          </p:cNvPr>
          <p:cNvSpPr txBox="1"/>
          <p:nvPr/>
        </p:nvSpPr>
        <p:spPr>
          <a:xfrm>
            <a:off x="9237819" y="1716600"/>
            <a:ext cx="2660600" cy="338554"/>
          </a:xfrm>
          <a:prstGeom prst="rect">
            <a:avLst/>
          </a:prstGeom>
          <a:noFill/>
        </p:spPr>
        <p:txBody>
          <a:bodyPr wrap="none" rtlCol="0">
            <a:spAutoFit/>
          </a:bodyPr>
          <a:lstStyle/>
          <a:p>
            <a:r>
              <a:rPr lang="es-UY" sz="1600" dirty="0">
                <a:solidFill>
                  <a:srgbClr val="0070C0"/>
                </a:solidFill>
              </a:rPr>
              <a:t>Industria de cemento y acero</a:t>
            </a:r>
            <a:endParaRPr lang="es-ES" sz="1600" dirty="0">
              <a:solidFill>
                <a:srgbClr val="0070C0"/>
              </a:solidFill>
            </a:endParaRPr>
          </a:p>
        </p:txBody>
      </p:sp>
      <p:sp>
        <p:nvSpPr>
          <p:cNvPr id="6" name="6 CuadroTexto">
            <a:extLst>
              <a:ext uri="{FF2B5EF4-FFF2-40B4-BE49-F238E27FC236}">
                <a16:creationId xmlns:a16="http://schemas.microsoft.com/office/drawing/2014/main" id="{DFE658AF-FF67-44B7-B698-7146D994B9E6}"/>
              </a:ext>
            </a:extLst>
          </p:cNvPr>
          <p:cNvSpPr txBox="1"/>
          <p:nvPr/>
        </p:nvSpPr>
        <p:spPr>
          <a:xfrm>
            <a:off x="9519962" y="2383736"/>
            <a:ext cx="2096313" cy="830997"/>
          </a:xfrm>
          <a:prstGeom prst="rect">
            <a:avLst/>
          </a:prstGeom>
          <a:noFill/>
        </p:spPr>
        <p:txBody>
          <a:bodyPr wrap="square" rtlCol="0">
            <a:spAutoFit/>
          </a:bodyPr>
          <a:lstStyle/>
          <a:p>
            <a:pPr algn="ctr"/>
            <a:r>
              <a:rPr lang="es-UY" sz="1600" dirty="0">
                <a:solidFill>
                  <a:srgbClr val="0070C0"/>
                </a:solidFill>
              </a:rPr>
              <a:t>Industria química: materias primas, fertilizantes, etc.</a:t>
            </a:r>
            <a:endParaRPr lang="es-ES" sz="1600" dirty="0">
              <a:solidFill>
                <a:srgbClr val="0070C0"/>
              </a:solidFill>
            </a:endParaRPr>
          </a:p>
        </p:txBody>
      </p:sp>
      <p:sp>
        <p:nvSpPr>
          <p:cNvPr id="7" name="7 CuadroTexto">
            <a:extLst>
              <a:ext uri="{FF2B5EF4-FFF2-40B4-BE49-F238E27FC236}">
                <a16:creationId xmlns:a16="http://schemas.microsoft.com/office/drawing/2014/main" id="{E07D1288-8E99-4C0D-AAE0-E607A6DF313B}"/>
              </a:ext>
            </a:extLst>
          </p:cNvPr>
          <p:cNvSpPr txBox="1"/>
          <p:nvPr/>
        </p:nvSpPr>
        <p:spPr>
          <a:xfrm>
            <a:off x="4279549" y="5488232"/>
            <a:ext cx="1828213" cy="584775"/>
          </a:xfrm>
          <a:prstGeom prst="rect">
            <a:avLst/>
          </a:prstGeom>
          <a:noFill/>
        </p:spPr>
        <p:txBody>
          <a:bodyPr wrap="square" rtlCol="0">
            <a:spAutoFit/>
          </a:bodyPr>
          <a:lstStyle/>
          <a:p>
            <a:pPr algn="ctr"/>
            <a:r>
              <a:rPr lang="es-UY" sz="1600" dirty="0">
                <a:solidFill>
                  <a:srgbClr val="2E75B6"/>
                </a:solidFill>
              </a:rPr>
              <a:t>LH2, amoníaco, metanol, e-</a:t>
            </a:r>
            <a:r>
              <a:rPr lang="es-UY" sz="1600" dirty="0" err="1">
                <a:solidFill>
                  <a:srgbClr val="2E75B6"/>
                </a:solidFill>
              </a:rPr>
              <a:t>fuels</a:t>
            </a:r>
            <a:endParaRPr lang="es-ES" sz="1600" dirty="0">
              <a:solidFill>
                <a:srgbClr val="2E75B6"/>
              </a:solidFill>
            </a:endParaRPr>
          </a:p>
        </p:txBody>
      </p:sp>
      <p:sp>
        <p:nvSpPr>
          <p:cNvPr id="9" name="CuadroTexto 8">
            <a:extLst>
              <a:ext uri="{FF2B5EF4-FFF2-40B4-BE49-F238E27FC236}">
                <a16:creationId xmlns:a16="http://schemas.microsoft.com/office/drawing/2014/main" id="{3936316B-6880-4348-9FCE-8F22F757869E}"/>
              </a:ext>
            </a:extLst>
          </p:cNvPr>
          <p:cNvSpPr txBox="1"/>
          <p:nvPr/>
        </p:nvSpPr>
        <p:spPr>
          <a:xfrm>
            <a:off x="24101" y="3307113"/>
            <a:ext cx="2959631" cy="646331"/>
          </a:xfrm>
          <a:prstGeom prst="rect">
            <a:avLst/>
          </a:prstGeom>
          <a:noFill/>
          <a:ln>
            <a:solidFill>
              <a:schemeClr val="accent1"/>
            </a:solidFill>
          </a:ln>
        </p:spPr>
        <p:txBody>
          <a:bodyPr wrap="square" rtlCol="0">
            <a:spAutoFit/>
          </a:bodyPr>
          <a:lstStyle/>
          <a:p>
            <a:pPr algn="ctr"/>
            <a:r>
              <a:rPr lang="es-UY" b="1" dirty="0">
                <a:solidFill>
                  <a:srgbClr val="2E75B6"/>
                </a:solidFill>
              </a:rPr>
              <a:t>Electrificación directa:</a:t>
            </a:r>
          </a:p>
          <a:p>
            <a:pPr algn="ctr"/>
            <a:r>
              <a:rPr lang="es-UY" dirty="0">
                <a:solidFill>
                  <a:srgbClr val="2E75B6"/>
                </a:solidFill>
              </a:rPr>
              <a:t>Fósiles por electrones verdes</a:t>
            </a:r>
            <a:endParaRPr lang="es-ES" dirty="0">
              <a:solidFill>
                <a:srgbClr val="2E75B6"/>
              </a:solidFill>
            </a:endParaRPr>
          </a:p>
        </p:txBody>
      </p:sp>
      <p:sp>
        <p:nvSpPr>
          <p:cNvPr id="10" name="Flecha: hacia abajo 9">
            <a:extLst>
              <a:ext uri="{FF2B5EF4-FFF2-40B4-BE49-F238E27FC236}">
                <a16:creationId xmlns:a16="http://schemas.microsoft.com/office/drawing/2014/main" id="{C70270FA-D38F-462C-A765-1800A8106163}"/>
              </a:ext>
            </a:extLst>
          </p:cNvPr>
          <p:cNvSpPr/>
          <p:nvPr/>
        </p:nvSpPr>
        <p:spPr>
          <a:xfrm rot="-5400000">
            <a:off x="8497255" y="2157145"/>
            <a:ext cx="485045" cy="24871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2E75B6"/>
              </a:solidFill>
            </a:endParaRPr>
          </a:p>
        </p:txBody>
      </p:sp>
      <p:sp>
        <p:nvSpPr>
          <p:cNvPr id="11" name="Flecha: hacia abajo 10">
            <a:extLst>
              <a:ext uri="{FF2B5EF4-FFF2-40B4-BE49-F238E27FC236}">
                <a16:creationId xmlns:a16="http://schemas.microsoft.com/office/drawing/2014/main" id="{677E68C6-9E20-49B3-86BF-BC72AB686894}"/>
              </a:ext>
            </a:extLst>
          </p:cNvPr>
          <p:cNvSpPr/>
          <p:nvPr/>
        </p:nvSpPr>
        <p:spPr>
          <a:xfrm rot="-5400000">
            <a:off x="5178637" y="1377425"/>
            <a:ext cx="470065" cy="4031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2E75B6"/>
              </a:solidFill>
            </a:endParaRPr>
          </a:p>
        </p:txBody>
      </p:sp>
      <p:sp>
        <p:nvSpPr>
          <p:cNvPr id="13" name="CuadroTexto 12">
            <a:extLst>
              <a:ext uri="{FF2B5EF4-FFF2-40B4-BE49-F238E27FC236}">
                <a16:creationId xmlns:a16="http://schemas.microsoft.com/office/drawing/2014/main" id="{6E6E0CF6-F60C-4D34-9E3A-FAC73CBB0275}"/>
              </a:ext>
            </a:extLst>
          </p:cNvPr>
          <p:cNvSpPr txBox="1"/>
          <p:nvPr/>
        </p:nvSpPr>
        <p:spPr>
          <a:xfrm>
            <a:off x="3315081" y="3211332"/>
            <a:ext cx="4304991" cy="369332"/>
          </a:xfrm>
          <a:prstGeom prst="rect">
            <a:avLst/>
          </a:prstGeom>
          <a:noFill/>
        </p:spPr>
        <p:txBody>
          <a:bodyPr wrap="square" rtlCol="0">
            <a:spAutoFit/>
          </a:bodyPr>
          <a:lstStyle/>
          <a:p>
            <a:r>
              <a:rPr lang="es-UY" b="1" dirty="0">
                <a:solidFill>
                  <a:schemeClr val="bg1"/>
                </a:solidFill>
              </a:rPr>
              <a:t>Moléculas verdes: hidrógeno y derivados</a:t>
            </a:r>
            <a:endParaRPr lang="es-ES" b="1" dirty="0">
              <a:solidFill>
                <a:schemeClr val="bg1"/>
              </a:solidFill>
            </a:endParaRPr>
          </a:p>
        </p:txBody>
      </p:sp>
      <p:sp>
        <p:nvSpPr>
          <p:cNvPr id="14" name="CuadroTexto 13">
            <a:extLst>
              <a:ext uri="{FF2B5EF4-FFF2-40B4-BE49-F238E27FC236}">
                <a16:creationId xmlns:a16="http://schemas.microsoft.com/office/drawing/2014/main" id="{61C6CADA-B8C3-4076-9B67-EBE09B4AD6DE}"/>
              </a:ext>
            </a:extLst>
          </p:cNvPr>
          <p:cNvSpPr txBox="1"/>
          <p:nvPr/>
        </p:nvSpPr>
        <p:spPr>
          <a:xfrm>
            <a:off x="7684652" y="3219961"/>
            <a:ext cx="1873606" cy="369332"/>
          </a:xfrm>
          <a:prstGeom prst="rect">
            <a:avLst/>
          </a:prstGeom>
          <a:noFill/>
        </p:spPr>
        <p:txBody>
          <a:bodyPr wrap="square" rtlCol="0">
            <a:spAutoFit/>
          </a:bodyPr>
          <a:lstStyle/>
          <a:p>
            <a:r>
              <a:rPr lang="es-UY" b="1" dirty="0">
                <a:solidFill>
                  <a:schemeClr val="bg1"/>
                </a:solidFill>
              </a:rPr>
              <a:t>Moléculas fósiles</a:t>
            </a:r>
            <a:endParaRPr lang="es-ES" b="1" dirty="0">
              <a:solidFill>
                <a:schemeClr val="bg1"/>
              </a:solidFill>
            </a:endParaRPr>
          </a:p>
        </p:txBody>
      </p:sp>
      <p:sp>
        <p:nvSpPr>
          <p:cNvPr id="15" name="Abrir llave 14">
            <a:extLst>
              <a:ext uri="{FF2B5EF4-FFF2-40B4-BE49-F238E27FC236}">
                <a16:creationId xmlns:a16="http://schemas.microsoft.com/office/drawing/2014/main" id="{7DCF4CB6-72D6-456D-8D8B-86B580CF31B2}"/>
              </a:ext>
            </a:extLst>
          </p:cNvPr>
          <p:cNvSpPr/>
          <p:nvPr/>
        </p:nvSpPr>
        <p:spPr>
          <a:xfrm rot="-1200000">
            <a:off x="3008890" y="1669617"/>
            <a:ext cx="432300" cy="3670002"/>
          </a:xfrm>
          <a:prstGeom prst="leftBrace">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rgbClr val="2E75B6"/>
              </a:solidFill>
            </a:endParaRPr>
          </a:p>
        </p:txBody>
      </p:sp>
      <p:sp>
        <p:nvSpPr>
          <p:cNvPr id="16" name="CuadroTexto 15">
            <a:extLst>
              <a:ext uri="{FF2B5EF4-FFF2-40B4-BE49-F238E27FC236}">
                <a16:creationId xmlns:a16="http://schemas.microsoft.com/office/drawing/2014/main" id="{11F946F2-2EA0-418E-976F-99E600DC5CBE}"/>
              </a:ext>
            </a:extLst>
          </p:cNvPr>
          <p:cNvSpPr txBox="1"/>
          <p:nvPr/>
        </p:nvSpPr>
        <p:spPr>
          <a:xfrm>
            <a:off x="9295333" y="3973268"/>
            <a:ext cx="2487197" cy="1200329"/>
          </a:xfrm>
          <a:prstGeom prst="rect">
            <a:avLst/>
          </a:prstGeom>
          <a:noFill/>
          <a:ln>
            <a:solidFill>
              <a:schemeClr val="accent1"/>
            </a:solidFill>
          </a:ln>
        </p:spPr>
        <p:txBody>
          <a:bodyPr wrap="square" rtlCol="0">
            <a:spAutoFit/>
          </a:bodyPr>
          <a:lstStyle/>
          <a:p>
            <a:pPr algn="ctr"/>
            <a:r>
              <a:rPr lang="es-UY" b="1" dirty="0">
                <a:solidFill>
                  <a:srgbClr val="2E75B6"/>
                </a:solidFill>
              </a:rPr>
              <a:t>Electrificación indirecta:</a:t>
            </a:r>
          </a:p>
          <a:p>
            <a:pPr algn="ctr"/>
            <a:r>
              <a:rPr lang="es-UY" dirty="0">
                <a:solidFill>
                  <a:srgbClr val="2E75B6"/>
                </a:solidFill>
              </a:rPr>
              <a:t>Moléculas fósiles por moléculas verdes: hidrógeno y derivados</a:t>
            </a:r>
            <a:endParaRPr lang="es-ES" dirty="0">
              <a:solidFill>
                <a:srgbClr val="2E75B6"/>
              </a:solidFill>
            </a:endParaRPr>
          </a:p>
        </p:txBody>
      </p:sp>
      <p:sp>
        <p:nvSpPr>
          <p:cNvPr id="17" name="7 CuadroTexto">
            <a:extLst>
              <a:ext uri="{FF2B5EF4-FFF2-40B4-BE49-F238E27FC236}">
                <a16:creationId xmlns:a16="http://schemas.microsoft.com/office/drawing/2014/main" id="{27CB298E-394D-4E19-B215-2480516C7FDB}"/>
              </a:ext>
            </a:extLst>
          </p:cNvPr>
          <p:cNvSpPr txBox="1"/>
          <p:nvPr/>
        </p:nvSpPr>
        <p:spPr>
          <a:xfrm>
            <a:off x="2048557" y="5323951"/>
            <a:ext cx="2466363" cy="830997"/>
          </a:xfrm>
          <a:prstGeom prst="rect">
            <a:avLst/>
          </a:prstGeom>
          <a:noFill/>
        </p:spPr>
        <p:txBody>
          <a:bodyPr wrap="square" rtlCol="0">
            <a:spAutoFit/>
          </a:bodyPr>
          <a:lstStyle/>
          <a:p>
            <a:pPr algn="ctr"/>
            <a:r>
              <a:rPr lang="es-UY" sz="1600" dirty="0">
                <a:solidFill>
                  <a:srgbClr val="2E75B6"/>
                </a:solidFill>
              </a:rPr>
              <a:t>Vehículos eléctricos a hidrógeno y celda de combustible</a:t>
            </a:r>
            <a:endParaRPr lang="es-ES" sz="1600" dirty="0">
              <a:solidFill>
                <a:srgbClr val="2E75B6"/>
              </a:solidFill>
            </a:endParaRPr>
          </a:p>
        </p:txBody>
      </p:sp>
      <p:sp>
        <p:nvSpPr>
          <p:cNvPr id="18" name="6 CuadroTexto">
            <a:extLst>
              <a:ext uri="{FF2B5EF4-FFF2-40B4-BE49-F238E27FC236}">
                <a16:creationId xmlns:a16="http://schemas.microsoft.com/office/drawing/2014/main" id="{BDFD93C6-9905-4857-B6FD-7CCDC9D6B7D5}"/>
              </a:ext>
            </a:extLst>
          </p:cNvPr>
          <p:cNvSpPr txBox="1"/>
          <p:nvPr/>
        </p:nvSpPr>
        <p:spPr>
          <a:xfrm>
            <a:off x="6481291" y="5242011"/>
            <a:ext cx="2317476" cy="830997"/>
          </a:xfrm>
          <a:prstGeom prst="rect">
            <a:avLst/>
          </a:prstGeom>
          <a:noFill/>
        </p:spPr>
        <p:txBody>
          <a:bodyPr wrap="square" rtlCol="0">
            <a:spAutoFit/>
          </a:bodyPr>
          <a:lstStyle/>
          <a:p>
            <a:pPr algn="ctr"/>
            <a:r>
              <a:rPr lang="es-UY" sz="1600" dirty="0">
                <a:solidFill>
                  <a:srgbClr val="0070C0"/>
                </a:solidFill>
              </a:rPr>
              <a:t>Industria petroquímica:  combustibles sintéticos (e-</a:t>
            </a:r>
            <a:r>
              <a:rPr lang="es-UY" sz="1600" dirty="0" err="1">
                <a:solidFill>
                  <a:srgbClr val="0070C0"/>
                </a:solidFill>
              </a:rPr>
              <a:t>fuels</a:t>
            </a:r>
            <a:r>
              <a:rPr lang="es-UY" sz="1600" dirty="0">
                <a:solidFill>
                  <a:srgbClr val="0070C0"/>
                </a:solidFill>
              </a:rPr>
              <a:t>), etc.</a:t>
            </a:r>
            <a:endParaRPr lang="es-ES" sz="1600" dirty="0">
              <a:solidFill>
                <a:srgbClr val="0070C0"/>
              </a:solidFill>
            </a:endParaRPr>
          </a:p>
        </p:txBody>
      </p:sp>
      <p:sp>
        <p:nvSpPr>
          <p:cNvPr id="2" name="CuadroTexto 1">
            <a:extLst>
              <a:ext uri="{FF2B5EF4-FFF2-40B4-BE49-F238E27FC236}">
                <a16:creationId xmlns:a16="http://schemas.microsoft.com/office/drawing/2014/main" id="{B5B93365-D8D6-459F-AA75-CECFD8BA9F29}"/>
              </a:ext>
            </a:extLst>
          </p:cNvPr>
          <p:cNvSpPr txBox="1"/>
          <p:nvPr/>
        </p:nvSpPr>
        <p:spPr>
          <a:xfrm>
            <a:off x="3937043" y="1278369"/>
            <a:ext cx="1806498" cy="923330"/>
          </a:xfrm>
          <a:prstGeom prst="rect">
            <a:avLst/>
          </a:prstGeom>
          <a:noFill/>
          <a:ln>
            <a:solidFill>
              <a:schemeClr val="accent1"/>
            </a:solidFill>
          </a:ln>
        </p:spPr>
        <p:txBody>
          <a:bodyPr wrap="square" rtlCol="0">
            <a:spAutoFit/>
          </a:bodyPr>
          <a:lstStyle/>
          <a:p>
            <a:pPr algn="ctr"/>
            <a:r>
              <a:rPr lang="es-UY" b="1" dirty="0">
                <a:solidFill>
                  <a:schemeClr val="accent1">
                    <a:lumMod val="75000"/>
                  </a:schemeClr>
                </a:solidFill>
              </a:rPr>
              <a:t>Electrones</a:t>
            </a:r>
          </a:p>
          <a:p>
            <a:pPr algn="ctr"/>
            <a:r>
              <a:rPr lang="es-UY" b="1" dirty="0">
                <a:solidFill>
                  <a:schemeClr val="accent1">
                    <a:lumMod val="75000"/>
                  </a:schemeClr>
                </a:solidFill>
              </a:rPr>
              <a:t>20 % (5% verdes, 15% fósiles)</a:t>
            </a:r>
            <a:endParaRPr lang="es-ES" b="1" dirty="0">
              <a:solidFill>
                <a:schemeClr val="accent1">
                  <a:lumMod val="75000"/>
                </a:schemeClr>
              </a:solidFill>
            </a:endParaRPr>
          </a:p>
        </p:txBody>
      </p:sp>
      <p:sp>
        <p:nvSpPr>
          <p:cNvPr id="19" name="CuadroTexto 18">
            <a:extLst>
              <a:ext uri="{FF2B5EF4-FFF2-40B4-BE49-F238E27FC236}">
                <a16:creationId xmlns:a16="http://schemas.microsoft.com/office/drawing/2014/main" id="{8DDBCF48-21C4-4BAA-AFC9-68A1638965F1}"/>
              </a:ext>
            </a:extLst>
          </p:cNvPr>
          <p:cNvSpPr txBox="1"/>
          <p:nvPr/>
        </p:nvSpPr>
        <p:spPr>
          <a:xfrm>
            <a:off x="6854161" y="1264820"/>
            <a:ext cx="1873606" cy="646331"/>
          </a:xfrm>
          <a:prstGeom prst="rect">
            <a:avLst/>
          </a:prstGeom>
          <a:noFill/>
          <a:ln>
            <a:solidFill>
              <a:schemeClr val="accent1"/>
            </a:solidFill>
          </a:ln>
        </p:spPr>
        <p:txBody>
          <a:bodyPr wrap="square" rtlCol="0">
            <a:spAutoFit/>
          </a:bodyPr>
          <a:lstStyle/>
          <a:p>
            <a:pPr algn="ctr"/>
            <a:r>
              <a:rPr lang="es-UY" b="1" dirty="0">
                <a:solidFill>
                  <a:schemeClr val="accent1">
                    <a:lumMod val="75000"/>
                  </a:schemeClr>
                </a:solidFill>
              </a:rPr>
              <a:t>Moléculas fósiles</a:t>
            </a:r>
          </a:p>
          <a:p>
            <a:pPr algn="ctr"/>
            <a:r>
              <a:rPr lang="es-UY" b="1" dirty="0">
                <a:solidFill>
                  <a:schemeClr val="accent1">
                    <a:lumMod val="75000"/>
                  </a:schemeClr>
                </a:solidFill>
              </a:rPr>
              <a:t>80 %</a:t>
            </a:r>
            <a:endParaRPr lang="es-ES" b="1" dirty="0">
              <a:solidFill>
                <a:schemeClr val="accent1">
                  <a:lumMod val="75000"/>
                </a:schemeClr>
              </a:solidFill>
            </a:endParaRPr>
          </a:p>
        </p:txBody>
      </p:sp>
      <p:sp>
        <p:nvSpPr>
          <p:cNvPr id="20" name="7 CuadroTexto">
            <a:extLst>
              <a:ext uri="{FF2B5EF4-FFF2-40B4-BE49-F238E27FC236}">
                <a16:creationId xmlns:a16="http://schemas.microsoft.com/office/drawing/2014/main" id="{45E6DDDA-6224-461B-A8A1-0C8AC7BE23A2}"/>
              </a:ext>
            </a:extLst>
          </p:cNvPr>
          <p:cNvSpPr txBox="1"/>
          <p:nvPr/>
        </p:nvSpPr>
        <p:spPr>
          <a:xfrm>
            <a:off x="1721683" y="4676128"/>
            <a:ext cx="1807749" cy="584775"/>
          </a:xfrm>
          <a:prstGeom prst="rect">
            <a:avLst/>
          </a:prstGeom>
          <a:noFill/>
        </p:spPr>
        <p:txBody>
          <a:bodyPr wrap="square" rtlCol="0">
            <a:spAutoFit/>
          </a:bodyPr>
          <a:lstStyle/>
          <a:p>
            <a:pPr algn="ctr"/>
            <a:r>
              <a:rPr lang="es-UY" sz="1600" dirty="0">
                <a:solidFill>
                  <a:srgbClr val="2E75B6"/>
                </a:solidFill>
              </a:rPr>
              <a:t>Vehículos eléctricos a batería</a:t>
            </a:r>
            <a:endParaRPr lang="es-ES" sz="1600" dirty="0">
              <a:solidFill>
                <a:srgbClr val="2E75B6"/>
              </a:solidFill>
            </a:endParaRPr>
          </a:p>
        </p:txBody>
      </p:sp>
      <p:sp>
        <p:nvSpPr>
          <p:cNvPr id="21" name="CuadroTexto 2">
            <a:extLst>
              <a:ext uri="{FF2B5EF4-FFF2-40B4-BE49-F238E27FC236}">
                <a16:creationId xmlns:a16="http://schemas.microsoft.com/office/drawing/2014/main" id="{F46479BB-C65F-42B5-8AD0-E9CEA227CED4}"/>
              </a:ext>
            </a:extLst>
          </p:cNvPr>
          <p:cNvSpPr txBox="1"/>
          <p:nvPr/>
        </p:nvSpPr>
        <p:spPr>
          <a:xfrm>
            <a:off x="541210" y="144899"/>
            <a:ext cx="10557095" cy="477054"/>
          </a:xfrm>
          <a:prstGeom prst="rect">
            <a:avLst/>
          </a:prstGeom>
          <a:noFill/>
        </p:spPr>
        <p:txBody>
          <a:bodyPr wrap="square" rtlCol="0">
            <a:spAutoFit/>
          </a:bodyPr>
          <a:lstStyle/>
          <a:p>
            <a:pPr algn="ctr">
              <a:lnSpc>
                <a:spcPts val="3000"/>
              </a:lnSpc>
            </a:pPr>
            <a:r>
              <a:rPr lang="es-ES" sz="2800" b="1" dirty="0">
                <a:solidFill>
                  <a:schemeClr val="accent1">
                    <a:lumMod val="75000"/>
                  </a:schemeClr>
                </a:solidFill>
              </a:rPr>
              <a:t>Sustituir los energéticos fósiles por electrones y moléculas verdes</a:t>
            </a:r>
          </a:p>
        </p:txBody>
      </p:sp>
    </p:spTree>
    <p:extLst>
      <p:ext uri="{BB962C8B-B14F-4D97-AF65-F5344CB8AC3E}">
        <p14:creationId xmlns:p14="http://schemas.microsoft.com/office/powerpoint/2010/main" val="1372916889"/>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uadroTexto 2"/>
          <p:cNvSpPr txBox="1"/>
          <p:nvPr/>
        </p:nvSpPr>
        <p:spPr>
          <a:xfrm>
            <a:off x="2775522" y="214473"/>
            <a:ext cx="8187655" cy="477054"/>
          </a:xfrm>
          <a:prstGeom prst="rect">
            <a:avLst/>
          </a:prstGeom>
          <a:noFill/>
        </p:spPr>
        <p:txBody>
          <a:bodyPr wrap="square" rtlCol="0">
            <a:spAutoFit/>
          </a:bodyPr>
          <a:lstStyle/>
          <a:p>
            <a:pPr>
              <a:lnSpc>
                <a:spcPts val="3000"/>
              </a:lnSpc>
            </a:pPr>
            <a:r>
              <a:rPr lang="es-UY" sz="2800" b="1" dirty="0">
                <a:solidFill>
                  <a:schemeClr val="accent1">
                    <a:lumMod val="75000"/>
                  </a:schemeClr>
                </a:solidFill>
              </a:rPr>
              <a:t>El hidrógeno tiene varios roles clave</a:t>
            </a:r>
          </a:p>
        </p:txBody>
      </p:sp>
      <p:pic>
        <p:nvPicPr>
          <p:cNvPr id="5" name="Imagen 4">
            <a:extLst>
              <a:ext uri="{FF2B5EF4-FFF2-40B4-BE49-F238E27FC236}">
                <a16:creationId xmlns:a16="http://schemas.microsoft.com/office/drawing/2014/main" id="{EF8F61FD-25E8-4F6B-A795-5CD7307DF71A}"/>
              </a:ext>
            </a:extLst>
          </p:cNvPr>
          <p:cNvPicPr>
            <a:picLocks noChangeAspect="1"/>
          </p:cNvPicPr>
          <p:nvPr/>
        </p:nvPicPr>
        <p:blipFill rotWithShape="1">
          <a:blip r:embed="rId4"/>
          <a:srcRect t="14641"/>
          <a:stretch/>
        </p:blipFill>
        <p:spPr>
          <a:xfrm>
            <a:off x="1330240" y="1191449"/>
            <a:ext cx="9531519" cy="4418340"/>
          </a:xfrm>
          <a:prstGeom prst="rect">
            <a:avLst/>
          </a:prstGeom>
        </p:spPr>
      </p:pic>
      <p:sp>
        <p:nvSpPr>
          <p:cNvPr id="6" name="CuadroTexto 5">
            <a:extLst>
              <a:ext uri="{FF2B5EF4-FFF2-40B4-BE49-F238E27FC236}">
                <a16:creationId xmlns:a16="http://schemas.microsoft.com/office/drawing/2014/main" id="{FB679D1A-80B6-4064-9C13-B0C1984B1C30}"/>
              </a:ext>
            </a:extLst>
          </p:cNvPr>
          <p:cNvSpPr txBox="1"/>
          <p:nvPr/>
        </p:nvSpPr>
        <p:spPr>
          <a:xfrm>
            <a:off x="4474377" y="5609789"/>
            <a:ext cx="3547895" cy="646331"/>
          </a:xfrm>
          <a:prstGeom prst="rect">
            <a:avLst/>
          </a:prstGeom>
          <a:noFill/>
        </p:spPr>
        <p:txBody>
          <a:bodyPr wrap="none" rtlCol="0">
            <a:spAutoFit/>
          </a:bodyPr>
          <a:lstStyle/>
          <a:p>
            <a:pPr algn="ctr"/>
            <a:r>
              <a:rPr lang="en-US" sz="1200" dirty="0">
                <a:solidFill>
                  <a:schemeClr val="bg1">
                    <a:lumMod val="50000"/>
                  </a:schemeClr>
                </a:solidFill>
              </a:rPr>
              <a:t>Hydrogen Council - Hydrogen scaling up</a:t>
            </a:r>
          </a:p>
          <a:p>
            <a:pPr algn="ctr"/>
            <a:r>
              <a:rPr lang="en-US" sz="1200" dirty="0">
                <a:solidFill>
                  <a:schemeClr val="bg1">
                    <a:lumMod val="50000"/>
                  </a:schemeClr>
                </a:solidFill>
              </a:rPr>
              <a:t>A sustainable pathway for the global energy transition</a:t>
            </a:r>
          </a:p>
          <a:p>
            <a:pPr algn="ctr"/>
            <a:r>
              <a:rPr lang="en-US" sz="1200" dirty="0">
                <a:hlinkClick r:id="rId5"/>
              </a:rPr>
              <a:t>https://bit.ly/3xYmWVb</a:t>
            </a:r>
            <a:r>
              <a:rPr lang="en-US" sz="1200" dirty="0"/>
              <a:t> </a:t>
            </a:r>
            <a:endParaRPr lang="es-ES" sz="1200" dirty="0"/>
          </a:p>
        </p:txBody>
      </p:sp>
    </p:spTree>
    <p:extLst>
      <p:ext uri="{BB962C8B-B14F-4D97-AF65-F5344CB8AC3E}">
        <p14:creationId xmlns:p14="http://schemas.microsoft.com/office/powerpoint/2010/main" val="20980280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2"/>
          <p:cNvSpPr txBox="1"/>
          <p:nvPr/>
        </p:nvSpPr>
        <p:spPr>
          <a:xfrm>
            <a:off x="1065401" y="5053"/>
            <a:ext cx="8338656" cy="477054"/>
          </a:xfrm>
          <a:prstGeom prst="rect">
            <a:avLst/>
          </a:prstGeom>
          <a:noFill/>
        </p:spPr>
        <p:txBody>
          <a:bodyPr wrap="square" rtlCol="0">
            <a:spAutoFit/>
          </a:bodyPr>
          <a:lstStyle/>
          <a:p>
            <a:pPr algn="ctr">
              <a:lnSpc>
                <a:spcPts val="3000"/>
              </a:lnSpc>
            </a:pPr>
            <a:r>
              <a:rPr lang="es-UY" sz="2800" b="1" dirty="0">
                <a:solidFill>
                  <a:schemeClr val="accent1">
                    <a:lumMod val="75000"/>
                  </a:schemeClr>
                </a:solidFill>
              </a:rPr>
              <a:t>Hacia un panorama energético muy diferente en 2050</a:t>
            </a:r>
          </a:p>
        </p:txBody>
      </p:sp>
      <p:pic>
        <p:nvPicPr>
          <p:cNvPr id="5" name="Imagen 4">
            <a:extLst>
              <a:ext uri="{FF2B5EF4-FFF2-40B4-BE49-F238E27FC236}">
                <a16:creationId xmlns:a16="http://schemas.microsoft.com/office/drawing/2014/main" id="{72C0DC9D-5670-4CF5-8188-A206A4696856}"/>
              </a:ext>
            </a:extLst>
          </p:cNvPr>
          <p:cNvPicPr>
            <a:picLocks noChangeAspect="1"/>
          </p:cNvPicPr>
          <p:nvPr/>
        </p:nvPicPr>
        <p:blipFill rotWithShape="1">
          <a:blip r:embed="rId4"/>
          <a:srcRect t="12603"/>
          <a:stretch/>
        </p:blipFill>
        <p:spPr>
          <a:xfrm>
            <a:off x="1266737" y="482107"/>
            <a:ext cx="8212821" cy="5790767"/>
          </a:xfrm>
          <a:prstGeom prst="rect">
            <a:avLst/>
          </a:prstGeom>
        </p:spPr>
      </p:pic>
      <p:sp>
        <p:nvSpPr>
          <p:cNvPr id="6" name="6 CuadroTexto">
            <a:extLst>
              <a:ext uri="{FF2B5EF4-FFF2-40B4-BE49-F238E27FC236}">
                <a16:creationId xmlns:a16="http://schemas.microsoft.com/office/drawing/2014/main" id="{8A388A7C-6535-47F1-A07E-D5862BF8B47D}"/>
              </a:ext>
            </a:extLst>
          </p:cNvPr>
          <p:cNvSpPr txBox="1"/>
          <p:nvPr/>
        </p:nvSpPr>
        <p:spPr>
          <a:xfrm>
            <a:off x="9362114" y="2223052"/>
            <a:ext cx="2829886" cy="1477328"/>
          </a:xfrm>
          <a:prstGeom prst="rect">
            <a:avLst/>
          </a:prstGeom>
          <a:noFill/>
        </p:spPr>
        <p:txBody>
          <a:bodyPr wrap="square" rtlCol="0">
            <a:spAutoFit/>
          </a:bodyPr>
          <a:lstStyle/>
          <a:p>
            <a:pPr algn="ctr"/>
            <a:r>
              <a:rPr lang="es-UY" b="1" dirty="0">
                <a:solidFill>
                  <a:schemeClr val="tx1">
                    <a:lumMod val="65000"/>
                    <a:lumOff val="35000"/>
                  </a:schemeClr>
                </a:solidFill>
              </a:rPr>
              <a:t>Composición del consumo final de energía por vector en 2018 y 2050</a:t>
            </a:r>
          </a:p>
          <a:p>
            <a:pPr algn="ctr"/>
            <a:r>
              <a:rPr lang="en-US" sz="1200" dirty="0">
                <a:solidFill>
                  <a:schemeClr val="tx1">
                    <a:lumMod val="65000"/>
                    <a:lumOff val="35000"/>
                  </a:schemeClr>
                </a:solidFill>
              </a:rPr>
              <a:t>IRENA World Energy Transitions Outlook: 1.5°C Pathway</a:t>
            </a:r>
          </a:p>
          <a:p>
            <a:pPr algn="ctr"/>
            <a:r>
              <a:rPr lang="en-US" sz="1200" dirty="0">
                <a:solidFill>
                  <a:schemeClr val="bg1">
                    <a:lumMod val="50000"/>
                  </a:schemeClr>
                </a:solidFill>
                <a:hlinkClick r:id="rId5"/>
              </a:rPr>
              <a:t>https://bit.ly/3iBoZI8</a:t>
            </a:r>
            <a:endParaRPr lang="en-US" sz="1200" dirty="0">
              <a:solidFill>
                <a:schemeClr val="bg1">
                  <a:lumMod val="50000"/>
                </a:schemeClr>
              </a:solidFill>
            </a:endParaRPr>
          </a:p>
        </p:txBody>
      </p:sp>
    </p:spTree>
    <p:extLst>
      <p:ext uri="{BB962C8B-B14F-4D97-AF65-F5344CB8AC3E}">
        <p14:creationId xmlns:p14="http://schemas.microsoft.com/office/powerpoint/2010/main" val="4133363485"/>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2"/>
          <p:cNvSpPr txBox="1"/>
          <p:nvPr/>
        </p:nvSpPr>
        <p:spPr>
          <a:xfrm>
            <a:off x="4293292" y="238703"/>
            <a:ext cx="3605415" cy="477054"/>
          </a:xfrm>
          <a:prstGeom prst="rect">
            <a:avLst/>
          </a:prstGeom>
          <a:noFill/>
        </p:spPr>
        <p:txBody>
          <a:bodyPr wrap="square" rtlCol="0">
            <a:spAutoFit/>
          </a:bodyPr>
          <a:lstStyle/>
          <a:p>
            <a:pPr algn="ctr">
              <a:lnSpc>
                <a:spcPts val="3000"/>
              </a:lnSpc>
            </a:pPr>
            <a:r>
              <a:rPr lang="es-UY" sz="2800" b="1" dirty="0">
                <a:solidFill>
                  <a:schemeClr val="accent1">
                    <a:lumMod val="75000"/>
                  </a:schemeClr>
                </a:solidFill>
              </a:rPr>
              <a:t>¿Por qué hidrógeno?</a:t>
            </a:r>
          </a:p>
        </p:txBody>
      </p:sp>
      <p:sp>
        <p:nvSpPr>
          <p:cNvPr id="3" name="2 CuadroTexto"/>
          <p:cNvSpPr txBox="1"/>
          <p:nvPr/>
        </p:nvSpPr>
        <p:spPr>
          <a:xfrm>
            <a:off x="236988" y="747497"/>
            <a:ext cx="10382251" cy="5940088"/>
          </a:xfrm>
          <a:prstGeom prst="rect">
            <a:avLst/>
          </a:prstGeom>
          <a:noFill/>
        </p:spPr>
        <p:txBody>
          <a:bodyPr wrap="square" rtlCol="0">
            <a:spAutoFit/>
          </a:bodyPr>
          <a:lstStyle/>
          <a:p>
            <a:r>
              <a:rPr lang="es-ES" sz="2000" dirty="0">
                <a:solidFill>
                  <a:schemeClr val="tx1">
                    <a:lumMod val="65000"/>
                    <a:lumOff val="35000"/>
                  </a:schemeClr>
                </a:solidFill>
              </a:rPr>
              <a:t>Porque reúne un conjunto de cualidades </a:t>
            </a:r>
            <a:r>
              <a:rPr lang="es-ES" sz="2000" b="1" dirty="0">
                <a:solidFill>
                  <a:schemeClr val="tx1">
                    <a:lumMod val="65000"/>
                    <a:lumOff val="35000"/>
                  </a:schemeClr>
                </a:solidFill>
              </a:rPr>
              <a:t>esenciales</a:t>
            </a:r>
            <a:r>
              <a:rPr lang="es-ES" sz="2000" dirty="0">
                <a:solidFill>
                  <a:schemeClr val="tx1">
                    <a:lumMod val="65000"/>
                    <a:lumOff val="35000"/>
                  </a:schemeClr>
                </a:solidFill>
              </a:rPr>
              <a:t>:</a:t>
            </a:r>
          </a:p>
          <a:p>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Es </a:t>
            </a:r>
            <a:r>
              <a:rPr lang="es-ES" sz="2000" b="1" dirty="0">
                <a:solidFill>
                  <a:schemeClr val="tx1">
                    <a:lumMod val="65000"/>
                    <a:lumOff val="35000"/>
                  </a:schemeClr>
                </a:solidFill>
              </a:rPr>
              <a:t>abundante</a:t>
            </a:r>
            <a:r>
              <a:rPr lang="es-ES" sz="2000" dirty="0">
                <a:solidFill>
                  <a:schemeClr val="tx1">
                    <a:lumMod val="65000"/>
                    <a:lumOff val="35000"/>
                  </a:schemeClr>
                </a:solidFill>
              </a:rPr>
              <a:t>, condición básica para su economía</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Se puede </a:t>
            </a:r>
            <a:r>
              <a:rPr lang="es-ES" sz="2000" b="1" dirty="0">
                <a:solidFill>
                  <a:schemeClr val="tx1">
                    <a:lumMod val="65000"/>
                    <a:lumOff val="35000"/>
                  </a:schemeClr>
                </a:solidFill>
              </a:rPr>
              <a:t>producir sin emisiones</a:t>
            </a:r>
            <a:r>
              <a:rPr lang="es-ES" sz="2000" dirty="0">
                <a:solidFill>
                  <a:schemeClr val="tx1">
                    <a:lumMod val="65000"/>
                    <a:lumOff val="35000"/>
                  </a:schemeClr>
                </a:solidFill>
              </a:rPr>
              <a:t>, y su </a:t>
            </a:r>
            <a:r>
              <a:rPr lang="es-ES" sz="2000" b="1" dirty="0">
                <a:solidFill>
                  <a:schemeClr val="tx1">
                    <a:lumMod val="65000"/>
                    <a:lumOff val="35000"/>
                  </a:schemeClr>
                </a:solidFill>
              </a:rPr>
              <a:t>uso no genera emisiones</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Se visualiza una trayectoria a </a:t>
            </a:r>
            <a:r>
              <a:rPr lang="es-ES" sz="2000" b="1" dirty="0">
                <a:solidFill>
                  <a:schemeClr val="tx1">
                    <a:lumMod val="65000"/>
                    <a:lumOff val="35000"/>
                  </a:schemeClr>
                </a:solidFill>
              </a:rPr>
              <a:t>costo competitivo </a:t>
            </a:r>
            <a:r>
              <a:rPr lang="es-ES" sz="2000" dirty="0">
                <a:solidFill>
                  <a:schemeClr val="tx1">
                    <a:lumMod val="65000"/>
                    <a:lumOff val="35000"/>
                  </a:schemeClr>
                </a:solidFill>
              </a:rPr>
              <a:t>con los fósiles</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Es energía química, </a:t>
            </a:r>
            <a:r>
              <a:rPr lang="es-ES" sz="2000" b="1" dirty="0">
                <a:solidFill>
                  <a:schemeClr val="tx1">
                    <a:lumMod val="65000"/>
                    <a:lumOff val="35000"/>
                  </a:schemeClr>
                </a:solidFill>
              </a:rPr>
              <a:t>molecular y de alta densidad energética</a:t>
            </a:r>
            <a:r>
              <a:rPr lang="es-ES" sz="2000" dirty="0">
                <a:solidFill>
                  <a:schemeClr val="tx1">
                    <a:lumMod val="65000"/>
                    <a:lumOff val="35000"/>
                  </a:schemeClr>
                </a:solidFill>
              </a:rPr>
              <a:t>, como los fósiles</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Es </a:t>
            </a:r>
            <a:r>
              <a:rPr lang="es-ES" sz="2000" b="1" dirty="0">
                <a:solidFill>
                  <a:schemeClr val="tx1">
                    <a:lumMod val="65000"/>
                    <a:lumOff val="35000"/>
                  </a:schemeClr>
                </a:solidFill>
              </a:rPr>
              <a:t>versátil</a:t>
            </a:r>
            <a:r>
              <a:rPr lang="es-ES" sz="2000" dirty="0">
                <a:solidFill>
                  <a:schemeClr val="tx1">
                    <a:lumMod val="65000"/>
                    <a:lumOff val="35000"/>
                  </a:schemeClr>
                </a:solidFill>
              </a:rPr>
              <a:t>, puede usarse en la muy diversas aplicaciones que hoy usan fósiles</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Se puede </a:t>
            </a:r>
            <a:r>
              <a:rPr lang="es-ES" sz="2000" b="1" dirty="0">
                <a:solidFill>
                  <a:schemeClr val="tx1">
                    <a:lumMod val="65000"/>
                    <a:lumOff val="35000"/>
                  </a:schemeClr>
                </a:solidFill>
              </a:rPr>
              <a:t>almacenar en forma masiva y por largos períodos </a:t>
            </a:r>
            <a:r>
              <a:rPr lang="es-ES" sz="2000" dirty="0">
                <a:solidFill>
                  <a:schemeClr val="tx1">
                    <a:lumMod val="65000"/>
                    <a:lumOff val="35000"/>
                  </a:schemeClr>
                </a:solidFill>
              </a:rPr>
              <a:t>como los fósiles, clave para acompañar el crecimiento de renovables</a:t>
            </a:r>
          </a:p>
          <a:p>
            <a:pPr marL="342900" indent="-342900">
              <a:buFont typeface="Arial" panose="020B0604020202020204" pitchFamily="34" charset="0"/>
              <a:buChar char="•"/>
            </a:pPr>
            <a:endParaRPr lang="es-ES" sz="2000" dirty="0">
              <a:solidFill>
                <a:schemeClr val="tx1">
                  <a:lumMod val="65000"/>
                  <a:lumOff val="35000"/>
                </a:schemeClr>
              </a:solidFill>
            </a:endParaRPr>
          </a:p>
          <a:p>
            <a:pPr marL="342900" indent="-342900">
              <a:buFont typeface="Arial" panose="020B0604020202020204" pitchFamily="34" charset="0"/>
              <a:buChar char="•"/>
            </a:pPr>
            <a:r>
              <a:rPr lang="es-ES" sz="2000" dirty="0">
                <a:solidFill>
                  <a:schemeClr val="tx1">
                    <a:lumMod val="65000"/>
                    <a:lumOff val="35000"/>
                  </a:schemeClr>
                </a:solidFill>
              </a:rPr>
              <a:t>Con adaptaciones, se pueden </a:t>
            </a:r>
            <a:r>
              <a:rPr lang="es-ES" sz="2000" b="1" dirty="0">
                <a:solidFill>
                  <a:schemeClr val="tx1">
                    <a:lumMod val="65000"/>
                    <a:lumOff val="35000"/>
                  </a:schemeClr>
                </a:solidFill>
              </a:rPr>
              <a:t>utilizar las infraestructuras existentes </a:t>
            </a:r>
            <a:r>
              <a:rPr lang="es-ES" sz="2000" dirty="0">
                <a:solidFill>
                  <a:schemeClr val="tx1">
                    <a:lumMod val="65000"/>
                    <a:lumOff val="35000"/>
                  </a:schemeClr>
                </a:solidFill>
              </a:rPr>
              <a:t>para fósiles (gaseoso en redes de gas natural, amoníaco en infraestructura de GLP, LOHC en infraestructura de combustibles líquidos)</a:t>
            </a:r>
          </a:p>
          <a:p>
            <a:endParaRPr lang="es-ES" sz="2000" dirty="0">
              <a:solidFill>
                <a:schemeClr val="bg1">
                  <a:lumMod val="50000"/>
                </a:schemeClr>
              </a:solidFill>
            </a:endParaRPr>
          </a:p>
        </p:txBody>
      </p:sp>
    </p:spTree>
    <p:extLst>
      <p:ext uri="{BB962C8B-B14F-4D97-AF65-F5344CB8AC3E}">
        <p14:creationId xmlns:p14="http://schemas.microsoft.com/office/powerpoint/2010/main" val="2679716038"/>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p6GGEMcL3fPE_doVWo_Wq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volucrados xmlns="7954c72d-4757-4eb1-b232-58609ac8a31b"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C033D89FEDAC7439BBF63F694E5410C" ma:contentTypeVersion="6" ma:contentTypeDescription="Crear nuevo documento." ma:contentTypeScope="" ma:versionID="879c9a59a9d03616aa6cd445b534c7f1">
  <xsd:schema xmlns:xsd="http://www.w3.org/2001/XMLSchema" xmlns:xs="http://www.w3.org/2001/XMLSchema" xmlns:p="http://schemas.microsoft.com/office/2006/metadata/properties" xmlns:ns1="http://schemas.microsoft.com/sharepoint/v3" xmlns:ns2="7954c72d-4757-4eb1-b232-58609ac8a31b" xmlns:ns3="21ff3f74-08db-4e9d-9626-8db81b29155d" targetNamespace="http://schemas.microsoft.com/office/2006/metadata/properties" ma:root="true" ma:fieldsID="cc613e238800d36612eda621a133cfb4" ns1:_="" ns2:_="" ns3:_="">
    <xsd:import namespace="http://schemas.microsoft.com/sharepoint/v3"/>
    <xsd:import namespace="7954c72d-4757-4eb1-b232-58609ac8a31b"/>
    <xsd:import namespace="21ff3f74-08db-4e9d-9626-8db81b29155d"/>
    <xsd:element name="properties">
      <xsd:complexType>
        <xsd:sequence>
          <xsd:element name="documentManagement">
            <xsd:complexType>
              <xsd:all>
                <xsd:element ref="ns2:Involucrados" minOccurs="0"/>
                <xsd:element ref="ns1:PublishingStartDate" minOccurs="0"/>
                <xsd:element ref="ns1:PublishingExpirationDat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internalName="PublishingStartDate">
      <xsd:simpleType>
        <xsd:restriction base="dms:Unknown"/>
      </xsd:simpleType>
    </xsd:element>
    <xsd:element name="PublishingExpirationDate" ma:index="10"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54c72d-4757-4eb1-b232-58609ac8a31b" elementFormDefault="qualified">
    <xsd:import namespace="http://schemas.microsoft.com/office/2006/documentManagement/types"/>
    <xsd:import namespace="http://schemas.microsoft.com/office/infopath/2007/PartnerControls"/>
    <xsd:element name="Involucrados" ma:index="4" nillable="true" ma:displayName="Involucrados" ma:internalName="Involucrado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ff3f74-08db-4e9d-9626-8db81b29155d" elementFormDefault="qualified">
    <xsd:import namespace="http://schemas.microsoft.com/office/2006/documentManagement/types"/>
    <xsd:import namespace="http://schemas.microsoft.com/office/infopath/2007/PartnerControls"/>
    <xsd:element name="SharedWithUsers" ma:index="1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Tipo de contenido"/>
        <xsd:element ref="dc:title" minOccurs="0" maxOccurs="1" ma:index="3"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C74F6FD-064B-48A1-9B38-28BED04A483F}">
  <ds:schemaRefs>
    <ds:schemaRef ds:uri="7954c72d-4757-4eb1-b232-58609ac8a31b"/>
    <ds:schemaRef ds:uri="http://www.w3.org/XML/1998/namespace"/>
    <ds:schemaRef ds:uri="21ff3f74-08db-4e9d-9626-8db81b29155d"/>
    <ds:schemaRef ds:uri="http://schemas.microsoft.com/office/2006/documentManagement/types"/>
    <ds:schemaRef ds:uri="http://schemas.microsoft.com/sharepoint/v3"/>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D082FFEF-F0F5-4DCC-B830-42E8453C4F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54c72d-4757-4eb1-b232-58609ac8a31b"/>
    <ds:schemaRef ds:uri="21ff3f74-08db-4e9d-9626-8db81b2915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454143D-2EEA-439F-A850-D38319768BC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1545</TotalTime>
  <Words>5205</Words>
  <Application>Microsoft Office PowerPoint</Application>
  <PresentationFormat>Panorámica</PresentationFormat>
  <Paragraphs>564</Paragraphs>
  <Slides>46</Slides>
  <Notes>17</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46</vt:i4>
      </vt:variant>
    </vt:vector>
  </HeadingPairs>
  <TitlesOfParts>
    <vt:vector size="55" baseType="lpstr">
      <vt:lpstr>Arial</vt:lpstr>
      <vt:lpstr>Calibri</vt:lpstr>
      <vt:lpstr>Calibri Light</vt:lpstr>
      <vt:lpstr>Open Sans</vt:lpstr>
      <vt:lpstr>Symbol</vt:lpstr>
      <vt:lpstr>Times New Roman</vt:lpstr>
      <vt:lpstr>Wingdings</vt:lpstr>
      <vt:lpstr>Tema de Office</vt:lpstr>
      <vt:lpstr>Diapositiva de think-cell</vt:lpstr>
      <vt:lpstr>Presentación de PowerPoint</vt:lpstr>
      <vt:lpstr>Producción de Hidrógeno Verde Offshore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Activos ANCAP</vt:lpstr>
      <vt:lpstr>Rol de ANCAP en el Hidrógeno Offshore</vt:lpstr>
      <vt:lpstr>Conocimiento y datos del offshore</vt:lpstr>
      <vt:lpstr>Experiencia en operaciones offshore</vt:lpstr>
      <vt:lpstr>Conocimiento geológico y de ingeniería de reservorios</vt:lpstr>
      <vt:lpstr>Experiencia en rondas y contratos offshore con empresas internacionales</vt:lpstr>
      <vt:lpstr>Presentación de PowerPoint</vt:lpstr>
      <vt:lpstr>Presentación de PowerPoint</vt:lpstr>
      <vt:lpstr>Presentación de PowerPoint</vt:lpstr>
      <vt:lpstr>Presentación de PowerPoint</vt:lpstr>
      <vt:lpstr>Presentación de PowerPoint</vt:lpstr>
      <vt:lpstr>Proyectos actuales de hidrógeno a partir de eólica offshore</vt:lpstr>
      <vt:lpstr>Proyectos actuales de hidrógeno a partir de eólica offshore</vt:lpstr>
      <vt:lpstr>Proyectos actuales de hidrógeno a partir de eólica offshore</vt:lpstr>
      <vt:lpstr>Excelentes condiciones para el desarrollo de hidrógeno offshore en Uruguay</vt:lpstr>
      <vt:lpstr>Muy buenas condiciones de viento</vt:lpstr>
      <vt:lpstr>Regiones</vt:lpstr>
      <vt:lpstr>Ejemplo de escala de los proyectos</vt:lpstr>
      <vt:lpstr>Bases del llamado</vt:lpstr>
      <vt:lpstr>Cronograma</vt:lpstr>
      <vt:lpstr>Presentación de PowerPoint</vt:lpstr>
      <vt:lpstr>Presentación de PowerPoint</vt:lpstr>
      <vt:lpstr>Presentación de PowerPoint</vt:lpstr>
      <vt:lpstr>Presentación de PowerPoint</vt:lpstr>
    </vt:vector>
  </TitlesOfParts>
  <Company>ANCAP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H2 Verde Offshore</dc:title>
  <dc:creator>Juan Tomasini;Jorge Ferreiro</dc:creator>
  <cp:keywords>H2 Offshore</cp:keywords>
  <cp:lastModifiedBy>Hourcade Lautaro</cp:lastModifiedBy>
  <cp:revision>124</cp:revision>
  <dcterms:created xsi:type="dcterms:W3CDTF">2019-06-06T19:06:10Z</dcterms:created>
  <dcterms:modified xsi:type="dcterms:W3CDTF">2021-10-04T19:22:36Z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0x010100FC033D89FEDAC7439BBF63F694E5410C</vt:lpwstr>
  </property>
</Properties>
</file>