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91" r:id="rId2"/>
    <p:sldId id="297" r:id="rId3"/>
    <p:sldId id="298" r:id="rId4"/>
    <p:sldId id="288" r:id="rId5"/>
    <p:sldId id="294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850"/>
    <a:srgbClr val="5C84CC"/>
    <a:srgbClr val="AC74D6"/>
    <a:srgbClr val="9954CC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74" cy="49836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4" cy="49836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72FA96D-0609-49CC-B8EE-38FEAD36AD50}" type="datetimeFigureOut">
              <a:rPr lang="es-UY" smtClean="0"/>
              <a:t>19/4/2022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9428273"/>
            <a:ext cx="2946274" cy="49836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862" y="9428273"/>
            <a:ext cx="2946274" cy="49836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8132352-AC3D-455C-8693-2E14FBDA01E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87005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4">
            <a:extLst>
              <a:ext uri="{FF2B5EF4-FFF2-40B4-BE49-F238E27FC236}">
                <a16:creationId xmlns:a16="http://schemas.microsoft.com/office/drawing/2014/main" id="{17F0ED31-8CB4-4EF7-8265-D2CE7A6858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71546"/>
            <a:ext cx="10515600" cy="4801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sz="2800" b="1" dirty="0" smtClean="0"/>
              <a:t>Ingresos, Egresos e </a:t>
            </a:r>
            <a:r>
              <a:rPr lang="es-UY" sz="2800" b="1" dirty="0" smtClean="0"/>
              <a:t>Inversiones en OSE</a:t>
            </a:r>
            <a:endParaRPr lang="en-US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951112" y="1473425"/>
            <a:ext cx="7905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000" u="sng" dirty="0" smtClean="0">
                <a:solidFill>
                  <a:srgbClr val="000000"/>
                </a:solidFill>
              </a:rPr>
              <a:t>Ingresos por Facturación </a:t>
            </a:r>
            <a:r>
              <a:rPr lang="es-UY" sz="2000" b="1" u="sng" dirty="0" smtClean="0">
                <a:solidFill>
                  <a:srgbClr val="000000"/>
                </a:solidFill>
              </a:rPr>
              <a:t>promedio: U$S 400 millones por </a:t>
            </a:r>
            <a:r>
              <a:rPr lang="es-UY" sz="2000" b="1" u="sng" dirty="0" smtClean="0">
                <a:solidFill>
                  <a:srgbClr val="000000"/>
                </a:solidFill>
              </a:rPr>
              <a:t>año</a:t>
            </a:r>
            <a:endParaRPr lang="es-UY" sz="2000" u="sng" dirty="0" smtClean="0">
              <a:solidFill>
                <a:srgbClr val="00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51113" y="4901296"/>
            <a:ext cx="79969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000" dirty="0" smtClean="0">
                <a:solidFill>
                  <a:srgbClr val="000000"/>
                </a:solidFill>
              </a:rPr>
              <a:t>Inversiones </a:t>
            </a:r>
            <a:r>
              <a:rPr lang="es-UY" sz="2000" dirty="0" smtClean="0">
                <a:solidFill>
                  <a:srgbClr val="000000"/>
                </a:solidFill>
              </a:rPr>
              <a:t>previstas por PRESUPUESTO para 2021: </a:t>
            </a:r>
            <a:r>
              <a:rPr lang="es-UY" sz="2000" b="1" dirty="0">
                <a:solidFill>
                  <a:srgbClr val="000000"/>
                </a:solidFill>
              </a:rPr>
              <a:t>U$S </a:t>
            </a:r>
            <a:r>
              <a:rPr lang="es-UY" sz="2000" b="1" dirty="0" smtClean="0">
                <a:solidFill>
                  <a:srgbClr val="000000"/>
                </a:solidFill>
              </a:rPr>
              <a:t>70 millones</a:t>
            </a:r>
          </a:p>
          <a:p>
            <a:endParaRPr lang="es-UY" sz="2000" dirty="0" smtClean="0">
              <a:solidFill>
                <a:srgbClr val="000000"/>
              </a:solidFill>
            </a:endParaRPr>
          </a:p>
          <a:p>
            <a:r>
              <a:rPr lang="es-UY" sz="2000" dirty="0">
                <a:solidFill>
                  <a:srgbClr val="000000"/>
                </a:solidFill>
              </a:rPr>
              <a:t>Inversiones </a:t>
            </a:r>
            <a:r>
              <a:rPr lang="es-UY" sz="2000" dirty="0" smtClean="0">
                <a:solidFill>
                  <a:srgbClr val="000000"/>
                </a:solidFill>
              </a:rPr>
              <a:t>reales ejecutadas en </a:t>
            </a:r>
            <a:r>
              <a:rPr lang="es-UY" sz="2000" dirty="0">
                <a:solidFill>
                  <a:srgbClr val="000000"/>
                </a:solidFill>
              </a:rPr>
              <a:t>2021: </a:t>
            </a:r>
            <a:r>
              <a:rPr lang="es-UY" sz="2000" b="1" dirty="0">
                <a:solidFill>
                  <a:srgbClr val="FF0000"/>
                </a:solidFill>
              </a:rPr>
              <a:t>U$S </a:t>
            </a:r>
            <a:r>
              <a:rPr lang="es-UY" sz="2000" b="1" dirty="0" smtClean="0">
                <a:solidFill>
                  <a:srgbClr val="FF0000"/>
                </a:solidFill>
              </a:rPr>
              <a:t>61,5 </a:t>
            </a:r>
            <a:r>
              <a:rPr lang="es-UY" sz="2000" b="1" dirty="0">
                <a:solidFill>
                  <a:srgbClr val="FF0000"/>
                </a:solidFill>
              </a:rPr>
              <a:t>millones</a:t>
            </a:r>
          </a:p>
          <a:p>
            <a:r>
              <a:rPr lang="es-UY" sz="2000" dirty="0" smtClean="0">
                <a:solidFill>
                  <a:srgbClr val="000000"/>
                </a:solidFill>
              </a:rPr>
              <a:t> </a:t>
            </a:r>
            <a:endParaRPr lang="es-UY" sz="2000" dirty="0">
              <a:solidFill>
                <a:srgbClr val="00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51113" y="2571807"/>
            <a:ext cx="101784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Última década, promedio de inversión: 100 millones de dólares </a:t>
            </a:r>
            <a:r>
              <a:rPr lang="es-UY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anuales.</a:t>
            </a:r>
            <a:endParaRPr lang="es-UY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UY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UY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</a:t>
            </a:r>
            <a:r>
              <a:rPr lang="es-UY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2005 </a:t>
            </a:r>
            <a:r>
              <a:rPr lang="es-UY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2019 se invirtió un promedio de 86 millones de </a:t>
            </a:r>
            <a:r>
              <a:rPr lang="es-UY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dólares</a:t>
            </a:r>
            <a:r>
              <a:rPr lang="es-UY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UY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año.</a:t>
            </a:r>
          </a:p>
          <a:p>
            <a:endParaRPr lang="es-UY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UY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de inversión de </a:t>
            </a:r>
            <a:r>
              <a:rPr lang="es-UY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 </a:t>
            </a:r>
            <a:r>
              <a:rPr lang="es-UY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1.300 millones de dólares en los 15 años </a:t>
            </a:r>
            <a:r>
              <a:rPr lang="es-UY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UY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administración </a:t>
            </a:r>
            <a:r>
              <a:rPr lang="es-UY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anterior, mediante recursos propios, préstamos de organismos multilaterales y fideicomiso.</a:t>
            </a: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72876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27017" y="858185"/>
            <a:ext cx="11123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EVOLUCIÓN DEL SALDO DE </a:t>
            </a:r>
            <a:r>
              <a:rPr lang="es-ES" b="1" dirty="0" smtClean="0">
                <a:solidFill>
                  <a:srgbClr val="FF0000"/>
                </a:solidFill>
              </a:rPr>
              <a:t>CAPITAL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ES" b="1" dirty="0" smtClean="0">
                <a:solidFill>
                  <a:srgbClr val="FF0000"/>
                </a:solidFill>
              </a:rPr>
              <a:t>INTERESES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s-ES" b="1" dirty="0" smtClean="0">
                <a:solidFill>
                  <a:srgbClr val="FF0000"/>
                </a:solidFill>
              </a:rPr>
              <a:t>COMISIONES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POR NO DESEMBOLSO CONTRAIDO AL 31/12/2020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UY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UY" b="1" dirty="0" smtClean="0">
                <a:solidFill>
                  <a:schemeClr val="accent1">
                    <a:lumMod val="50000"/>
                  </a:schemeClr>
                </a:solidFill>
              </a:rPr>
              <a:t>(expresado en USD)</a:t>
            </a:r>
            <a:endParaRPr lang="es-UY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97" y="2151017"/>
            <a:ext cx="10509806" cy="3879014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3719-9410-433B-A2C7-63D6DBB0CFE4}" type="slidenum">
              <a:rPr lang="es-UY" smtClean="0"/>
              <a:t>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4837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8322" t="17317" r="13963" b="16365"/>
          <a:stretch/>
        </p:blipFill>
        <p:spPr>
          <a:xfrm>
            <a:off x="261229" y="235132"/>
            <a:ext cx="11768259" cy="6480000"/>
          </a:xfrm>
          <a:prstGeom prst="rect">
            <a:avLst/>
          </a:prstGeom>
        </p:spPr>
      </p:pic>
      <p:cxnSp>
        <p:nvCxnSpPr>
          <p:cNvPr id="3" name="Conector recto de flecha 2"/>
          <p:cNvCxnSpPr/>
          <p:nvPr/>
        </p:nvCxnSpPr>
        <p:spPr>
          <a:xfrm flipV="1">
            <a:off x="6949440" y="1619794"/>
            <a:ext cx="1436914" cy="20639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11142616" y="2370909"/>
            <a:ext cx="627018" cy="8621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79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4">
            <a:extLst>
              <a:ext uri="{FF2B5EF4-FFF2-40B4-BE49-F238E27FC236}">
                <a16:creationId xmlns:a16="http://schemas.microsoft.com/office/drawing/2014/main" id="{17F0ED31-8CB4-4EF7-8265-D2CE7A6858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71546"/>
            <a:ext cx="10515600" cy="4801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sz="2800" b="1" dirty="0" smtClean="0"/>
              <a:t>Costos alternativas NEPTUNO</a:t>
            </a:r>
            <a:endParaRPr lang="en-US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1270613" y="1355827"/>
            <a:ext cx="961829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200" dirty="0" smtClean="0">
                <a:solidFill>
                  <a:srgbClr val="000000"/>
                </a:solidFill>
              </a:rPr>
              <a:t>OPCIÓN 1:</a:t>
            </a:r>
          </a:p>
          <a:p>
            <a:pPr marL="285750" indent="-285750">
              <a:buFontTx/>
              <a:buChar char="-"/>
            </a:pPr>
            <a:r>
              <a:rPr lang="es-UY" sz="2200" dirty="0" smtClean="0">
                <a:solidFill>
                  <a:srgbClr val="000000"/>
                </a:solidFill>
              </a:rPr>
              <a:t>OSE contrata sólo la construcción. Opera y mantiene la planta. Potabiliza el agua</a:t>
            </a:r>
          </a:p>
          <a:p>
            <a:pPr marL="285750" indent="-285750">
              <a:buFontTx/>
              <a:buChar char="-"/>
            </a:pPr>
            <a:r>
              <a:rPr lang="es-UY" sz="2200" dirty="0" smtClean="0">
                <a:solidFill>
                  <a:srgbClr val="000000"/>
                </a:solidFill>
              </a:rPr>
              <a:t>Costo por año: 25,9 millones de dólares</a:t>
            </a:r>
          </a:p>
          <a:p>
            <a:pPr marL="285750" indent="-285750">
              <a:buFontTx/>
              <a:buChar char="-"/>
            </a:pPr>
            <a:r>
              <a:rPr lang="es-UY" sz="2200" dirty="0" smtClean="0">
                <a:solidFill>
                  <a:srgbClr val="000000"/>
                </a:solidFill>
              </a:rPr>
              <a:t>Costo total: </a:t>
            </a:r>
            <a:r>
              <a:rPr lang="es-UY" sz="2200" b="1" dirty="0" smtClean="0">
                <a:solidFill>
                  <a:srgbClr val="000000"/>
                </a:solidFill>
              </a:rPr>
              <a:t>725 </a:t>
            </a:r>
            <a:r>
              <a:rPr lang="es-UY" sz="2200" b="1" dirty="0">
                <a:solidFill>
                  <a:srgbClr val="000000"/>
                </a:solidFill>
              </a:rPr>
              <a:t>millones </a:t>
            </a:r>
            <a:r>
              <a:rPr lang="es-UY" sz="2200" dirty="0">
                <a:solidFill>
                  <a:srgbClr val="000000"/>
                </a:solidFill>
              </a:rPr>
              <a:t>de </a:t>
            </a:r>
            <a:r>
              <a:rPr lang="es-UY" sz="2200" dirty="0" smtClean="0">
                <a:solidFill>
                  <a:srgbClr val="000000"/>
                </a:solidFill>
              </a:rPr>
              <a:t>dólares</a:t>
            </a:r>
            <a:endParaRPr lang="es-UY" sz="2200" dirty="0">
              <a:solidFill>
                <a:srgbClr val="00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270613" y="3343685"/>
            <a:ext cx="99237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200" dirty="0" smtClean="0">
                <a:solidFill>
                  <a:srgbClr val="000000"/>
                </a:solidFill>
              </a:rPr>
              <a:t>OPCIÓN 5:  BOT (del inglés Construcción, Operación y Transferencia)</a:t>
            </a:r>
          </a:p>
          <a:p>
            <a:endParaRPr lang="es-UY" sz="600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s-UY" sz="2200" dirty="0" smtClean="0">
                <a:solidFill>
                  <a:srgbClr val="000000"/>
                </a:solidFill>
              </a:rPr>
              <a:t>OSE contrata la construcción, la operación y el mantenimiento de la planta.  El privado potabiliza el agua y OSE paga por el servicio de potabilización.</a:t>
            </a:r>
          </a:p>
          <a:p>
            <a:pPr marL="285750" indent="-285750">
              <a:buFontTx/>
              <a:buChar char="-"/>
            </a:pPr>
            <a:r>
              <a:rPr lang="es-UY" sz="2200" dirty="0" smtClean="0">
                <a:solidFill>
                  <a:srgbClr val="000000"/>
                </a:solidFill>
              </a:rPr>
              <a:t>Costo por año: 37,9 millones de dólares</a:t>
            </a:r>
          </a:p>
          <a:p>
            <a:pPr marL="285750" indent="-285750">
              <a:buFontTx/>
              <a:buChar char="-"/>
            </a:pPr>
            <a:r>
              <a:rPr lang="es-UY" sz="2200" dirty="0" smtClean="0">
                <a:solidFill>
                  <a:srgbClr val="000000"/>
                </a:solidFill>
              </a:rPr>
              <a:t>Costo total: </a:t>
            </a:r>
            <a:r>
              <a:rPr lang="es-UY" sz="2200" b="1" dirty="0" smtClean="0">
                <a:solidFill>
                  <a:srgbClr val="000000"/>
                </a:solidFill>
              </a:rPr>
              <a:t>1060 </a:t>
            </a:r>
            <a:r>
              <a:rPr lang="es-UY" sz="2200" b="1" dirty="0">
                <a:solidFill>
                  <a:srgbClr val="000000"/>
                </a:solidFill>
              </a:rPr>
              <a:t>millones </a:t>
            </a:r>
            <a:r>
              <a:rPr lang="es-UY" sz="2200" dirty="0">
                <a:solidFill>
                  <a:srgbClr val="000000"/>
                </a:solidFill>
              </a:rPr>
              <a:t>de </a:t>
            </a:r>
            <a:r>
              <a:rPr lang="es-UY" sz="2200" dirty="0" smtClean="0">
                <a:solidFill>
                  <a:srgbClr val="000000"/>
                </a:solidFill>
              </a:rPr>
              <a:t>dólares</a:t>
            </a:r>
            <a:endParaRPr lang="es-UY" sz="2200" dirty="0">
              <a:solidFill>
                <a:srgbClr val="00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085438" y="5683941"/>
            <a:ext cx="7108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200" dirty="0" smtClean="0">
                <a:solidFill>
                  <a:srgbClr val="000000"/>
                </a:solidFill>
              </a:rPr>
              <a:t>Con esta alternativa: OSE, el sector público y la población , pagarán por el proyecto </a:t>
            </a:r>
            <a:r>
              <a:rPr lang="es-UY" sz="2200" b="1" dirty="0" smtClean="0">
                <a:solidFill>
                  <a:srgbClr val="000000"/>
                </a:solidFill>
              </a:rPr>
              <a:t>335 millones de dólares más</a:t>
            </a:r>
            <a:endParaRPr lang="es-UY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6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4">
            <a:extLst>
              <a:ext uri="{FF2B5EF4-FFF2-40B4-BE49-F238E27FC236}">
                <a16:creationId xmlns:a16="http://schemas.microsoft.com/office/drawing/2014/main" id="{17F0ED31-8CB4-4EF7-8265-D2CE7A6858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71546"/>
            <a:ext cx="10515600" cy="4801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sz="2800" b="1" dirty="0" smtClean="0"/>
              <a:t>Costos de Operación y Mantenimiento NEPTUNO</a:t>
            </a:r>
            <a:endParaRPr lang="en-US" sz="2800" b="1" dirty="0"/>
          </a:p>
        </p:txBody>
      </p:sp>
      <p:sp>
        <p:nvSpPr>
          <p:cNvPr id="8" name="Rectángulo 7"/>
          <p:cNvSpPr/>
          <p:nvPr/>
        </p:nvSpPr>
        <p:spPr>
          <a:xfrm>
            <a:off x="707424" y="4730212"/>
            <a:ext cx="1077715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200" dirty="0" smtClean="0">
                <a:solidFill>
                  <a:srgbClr val="000000"/>
                </a:solidFill>
              </a:rPr>
              <a:t>Pero los </a:t>
            </a:r>
            <a:r>
              <a:rPr lang="es-UY" sz="2200" b="1" dirty="0" smtClean="0">
                <a:solidFill>
                  <a:srgbClr val="000000"/>
                </a:solidFill>
              </a:rPr>
              <a:t>costos operativos incrementales (*) son de 3,4 millones </a:t>
            </a:r>
            <a:r>
              <a:rPr lang="es-UY" sz="2200" dirty="0" smtClean="0">
                <a:solidFill>
                  <a:srgbClr val="000000"/>
                </a:solidFill>
              </a:rPr>
              <a:t>de dólares por año.</a:t>
            </a:r>
          </a:p>
          <a:p>
            <a:r>
              <a:rPr lang="es-UY" sz="2100" dirty="0" smtClean="0">
                <a:solidFill>
                  <a:srgbClr val="000000"/>
                </a:solidFill>
              </a:rPr>
              <a:t>Es decir que, </a:t>
            </a:r>
            <a:r>
              <a:rPr lang="es-UY" sz="2100" b="1" dirty="0" smtClean="0">
                <a:solidFill>
                  <a:srgbClr val="000000"/>
                </a:solidFill>
              </a:rPr>
              <a:t>dentro de los 25,9 millones de dólares por año, hay 3,4 que son de O y M.</a:t>
            </a:r>
          </a:p>
          <a:p>
            <a:r>
              <a:rPr lang="es-UY" sz="2200" b="1" dirty="0" smtClean="0">
                <a:solidFill>
                  <a:srgbClr val="000000"/>
                </a:solidFill>
              </a:rPr>
              <a:t>En la Opción 1, sin considerar costos de O y M, a OSE le costaría U$S 22,5 millones/año.</a:t>
            </a:r>
            <a:endParaRPr lang="es-UY" sz="2200" b="1" dirty="0">
              <a:solidFill>
                <a:srgbClr val="000000"/>
              </a:solidFill>
            </a:endParaRPr>
          </a:p>
        </p:txBody>
      </p:sp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433" t="18058" r="36587" b="38507"/>
          <a:stretch/>
        </p:blipFill>
        <p:spPr>
          <a:xfrm>
            <a:off x="5692346" y="1449862"/>
            <a:ext cx="4753232" cy="270201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39114" y="2269179"/>
            <a:ext cx="42836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>
                <a:solidFill>
                  <a:srgbClr val="000000"/>
                </a:solidFill>
              </a:rPr>
              <a:t>Costo de Operación y Mantenimiento de la nueva planta, produciendo 229.000 </a:t>
            </a:r>
            <a:r>
              <a:rPr lang="es-UY" dirty="0"/>
              <a:t>m</a:t>
            </a:r>
            <a:r>
              <a:rPr lang="es-UY" baseline="30000" dirty="0"/>
              <a:t>3</a:t>
            </a:r>
            <a:r>
              <a:rPr lang="es-UY" dirty="0"/>
              <a:t>/día</a:t>
            </a:r>
            <a:r>
              <a:rPr lang="es-UY" dirty="0">
                <a:solidFill>
                  <a:srgbClr val="000000"/>
                </a:solidFill>
              </a:rPr>
              <a:t>: </a:t>
            </a:r>
            <a:r>
              <a:rPr lang="es-UY" b="1" dirty="0">
                <a:solidFill>
                  <a:srgbClr val="000000"/>
                </a:solidFill>
              </a:rPr>
              <a:t>12,8 millones de dólares por año.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37610" y="6235879"/>
            <a:ext cx="107882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600" b="1" dirty="0" smtClean="0">
                <a:solidFill>
                  <a:srgbClr val="000000"/>
                </a:solidFill>
              </a:rPr>
              <a:t>(*) Son costos incrementales porque hay una parte de los costos que se ahorran al no producir ese volumen de agua en AACC</a:t>
            </a:r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val="2447918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2518</TotalTime>
  <Words>339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Ingresos, Egresos e Inversiones en OSE</vt:lpstr>
      <vt:lpstr>Presentación de PowerPoint</vt:lpstr>
      <vt:lpstr>Presentación de PowerPoint</vt:lpstr>
      <vt:lpstr>Costos alternativas NEPTUNO</vt:lpstr>
      <vt:lpstr>Costos de Operación y Mantenimiento NEPTUNO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Gonzalez</dc:creator>
  <cp:lastModifiedBy>Edgardo Ortuño</cp:lastModifiedBy>
  <cp:revision>140</cp:revision>
  <cp:lastPrinted>2022-04-07T18:03:44Z</cp:lastPrinted>
  <dcterms:created xsi:type="dcterms:W3CDTF">2020-07-17T13:39:11Z</dcterms:created>
  <dcterms:modified xsi:type="dcterms:W3CDTF">2022-04-19T13:53:45Z</dcterms:modified>
</cp:coreProperties>
</file>