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09" r:id="rId4"/>
    <p:sldId id="301" r:id="rId5"/>
    <p:sldId id="314" r:id="rId6"/>
    <p:sldId id="315" r:id="rId7"/>
    <p:sldId id="317" r:id="rId8"/>
    <p:sldId id="316" r:id="rId9"/>
    <p:sldId id="318" r:id="rId10"/>
    <p:sldId id="319" r:id="rId11"/>
    <p:sldId id="320" r:id="rId12"/>
    <p:sldId id="323" r:id="rId13"/>
    <p:sldId id="325" r:id="rId14"/>
    <p:sldId id="326" r:id="rId15"/>
    <p:sldId id="327" r:id="rId16"/>
    <p:sldId id="321" r:id="rId17"/>
    <p:sldId id="330" r:id="rId18"/>
    <p:sldId id="331" r:id="rId19"/>
    <p:sldId id="332" r:id="rId20"/>
    <p:sldId id="333" r:id="rId21"/>
  </p:sldIdLst>
  <p:sldSz cx="9144000" cy="6858000" type="screen4x3"/>
  <p:notesSz cx="6858000" cy="9144000"/>
  <p:defaultTextStyle>
    <a:defPPr>
      <a:defRPr lang="es-A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cción predeterminada" id="{25BFFA3F-22C7-4595-B4E2-1505B95BF4FF}">
          <p14:sldIdLst>
            <p14:sldId id="256"/>
            <p14:sldId id="309"/>
            <p14:sldId id="301"/>
            <p14:sldId id="314"/>
            <p14:sldId id="315"/>
            <p14:sldId id="317"/>
            <p14:sldId id="316"/>
            <p14:sldId id="318"/>
            <p14:sldId id="319"/>
            <p14:sldId id="320"/>
            <p14:sldId id="323"/>
            <p14:sldId id="325"/>
            <p14:sldId id="326"/>
            <p14:sldId id="327"/>
            <p14:sldId id="321"/>
            <p14:sldId id="330"/>
            <p14:sldId id="331"/>
            <p14:sldId id="332"/>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1344" autoAdjust="0"/>
  </p:normalViewPr>
  <p:slideViewPr>
    <p:cSldViewPr>
      <p:cViewPr>
        <p:scale>
          <a:sx n="77" d="100"/>
          <a:sy n="77" d="100"/>
        </p:scale>
        <p:origin x="127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a:extLst>
              <a:ext uri="{FF2B5EF4-FFF2-40B4-BE49-F238E27FC236}">
                <a16:creationId xmlns:a16="http://schemas.microsoft.com/office/drawing/2014/main" id="{16B53331-C1B2-8C76-B22F-828BFEBCAE98}"/>
              </a:ext>
            </a:extLst>
          </p:cNvPr>
          <p:cNvSpPr>
            <a:spLocks noGrp="1"/>
          </p:cNvSpPr>
          <p:nvPr>
            <p:ph type="dt" sz="half" idx="10"/>
          </p:nvPr>
        </p:nvSpPr>
        <p:spPr/>
        <p:txBody>
          <a:bodyPr/>
          <a:lstStyle>
            <a:lvl1pPr>
              <a:defRPr/>
            </a:lvl1pPr>
          </a:lstStyle>
          <a:p>
            <a:pPr>
              <a:defRPr/>
            </a:pPr>
            <a:fld id="{C0138179-E35C-4D51-A1F7-A80560E8D742}" type="datetimeFigureOut">
              <a:rPr lang="es-AR"/>
              <a:pPr>
                <a:defRPr/>
              </a:pPr>
              <a:t>14/12/2022</a:t>
            </a:fld>
            <a:endParaRPr lang="es-AR"/>
          </a:p>
        </p:txBody>
      </p:sp>
      <p:sp>
        <p:nvSpPr>
          <p:cNvPr id="5" name="4 Marcador de pie de página">
            <a:extLst>
              <a:ext uri="{FF2B5EF4-FFF2-40B4-BE49-F238E27FC236}">
                <a16:creationId xmlns:a16="http://schemas.microsoft.com/office/drawing/2014/main" id="{FA18AE3C-7611-6985-7FDB-6F1B11281C3F}"/>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9790F946-CD0C-87A7-39F6-9B102EE25D3A}"/>
              </a:ext>
            </a:extLst>
          </p:cNvPr>
          <p:cNvSpPr>
            <a:spLocks noGrp="1"/>
          </p:cNvSpPr>
          <p:nvPr>
            <p:ph type="sldNum" sz="quarter" idx="12"/>
          </p:nvPr>
        </p:nvSpPr>
        <p:spPr/>
        <p:txBody>
          <a:bodyPr/>
          <a:lstStyle>
            <a:lvl1pPr>
              <a:defRPr/>
            </a:lvl1pPr>
          </a:lstStyle>
          <a:p>
            <a:pPr>
              <a:defRPr/>
            </a:pPr>
            <a:fld id="{5E70C50E-6CE5-4ACA-8395-7BB4F8F16299}" type="slidenum">
              <a:rPr lang="es-AR" altLang="es-UY"/>
              <a:pPr>
                <a:defRPr/>
              </a:pPr>
              <a:t>‹Nº›</a:t>
            </a:fld>
            <a:endParaRPr lang="es-AR" altLang="es-UY"/>
          </a:p>
        </p:txBody>
      </p:sp>
    </p:spTree>
    <p:extLst>
      <p:ext uri="{BB962C8B-B14F-4D97-AF65-F5344CB8AC3E}">
        <p14:creationId xmlns:p14="http://schemas.microsoft.com/office/powerpoint/2010/main" val="126497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F27FEB5F-F502-0EC8-E79D-52FD1426756F}"/>
              </a:ext>
            </a:extLst>
          </p:cNvPr>
          <p:cNvSpPr>
            <a:spLocks noGrp="1"/>
          </p:cNvSpPr>
          <p:nvPr>
            <p:ph type="dt" sz="half" idx="10"/>
          </p:nvPr>
        </p:nvSpPr>
        <p:spPr/>
        <p:txBody>
          <a:bodyPr/>
          <a:lstStyle>
            <a:lvl1pPr>
              <a:defRPr/>
            </a:lvl1pPr>
          </a:lstStyle>
          <a:p>
            <a:pPr>
              <a:defRPr/>
            </a:pPr>
            <a:fld id="{5DC41BEE-1B71-41AE-88B2-2919DBCB0E5F}" type="datetimeFigureOut">
              <a:rPr lang="es-AR"/>
              <a:pPr>
                <a:defRPr/>
              </a:pPr>
              <a:t>14/12/2022</a:t>
            </a:fld>
            <a:endParaRPr lang="es-AR"/>
          </a:p>
        </p:txBody>
      </p:sp>
      <p:sp>
        <p:nvSpPr>
          <p:cNvPr id="5" name="4 Marcador de pie de página">
            <a:extLst>
              <a:ext uri="{FF2B5EF4-FFF2-40B4-BE49-F238E27FC236}">
                <a16:creationId xmlns:a16="http://schemas.microsoft.com/office/drawing/2014/main" id="{0877A3B9-D0F4-1BCF-AD9B-09B6AA9F1F01}"/>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9B32A72A-F617-4981-2E27-91A94A8638FC}"/>
              </a:ext>
            </a:extLst>
          </p:cNvPr>
          <p:cNvSpPr>
            <a:spLocks noGrp="1"/>
          </p:cNvSpPr>
          <p:nvPr>
            <p:ph type="sldNum" sz="quarter" idx="12"/>
          </p:nvPr>
        </p:nvSpPr>
        <p:spPr/>
        <p:txBody>
          <a:bodyPr/>
          <a:lstStyle>
            <a:lvl1pPr>
              <a:defRPr/>
            </a:lvl1pPr>
          </a:lstStyle>
          <a:p>
            <a:pPr>
              <a:defRPr/>
            </a:pPr>
            <a:fld id="{DBA85EA4-4271-4FA8-BA0D-D7202D7F93B8}" type="slidenum">
              <a:rPr lang="es-AR" altLang="es-UY"/>
              <a:pPr>
                <a:defRPr/>
              </a:pPr>
              <a:t>‹Nº›</a:t>
            </a:fld>
            <a:endParaRPr lang="es-AR" altLang="es-UY"/>
          </a:p>
        </p:txBody>
      </p:sp>
    </p:spTree>
    <p:extLst>
      <p:ext uri="{BB962C8B-B14F-4D97-AF65-F5344CB8AC3E}">
        <p14:creationId xmlns:p14="http://schemas.microsoft.com/office/powerpoint/2010/main" val="404563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CA6D02F0-D15F-7701-0F4A-7C8A55658008}"/>
              </a:ext>
            </a:extLst>
          </p:cNvPr>
          <p:cNvSpPr>
            <a:spLocks noGrp="1"/>
          </p:cNvSpPr>
          <p:nvPr>
            <p:ph type="dt" sz="half" idx="10"/>
          </p:nvPr>
        </p:nvSpPr>
        <p:spPr/>
        <p:txBody>
          <a:bodyPr/>
          <a:lstStyle>
            <a:lvl1pPr>
              <a:defRPr/>
            </a:lvl1pPr>
          </a:lstStyle>
          <a:p>
            <a:pPr>
              <a:defRPr/>
            </a:pPr>
            <a:fld id="{D9E0BFF0-C60D-40DE-838C-DEFD31719C3B}" type="datetimeFigureOut">
              <a:rPr lang="es-AR"/>
              <a:pPr>
                <a:defRPr/>
              </a:pPr>
              <a:t>14/12/2022</a:t>
            </a:fld>
            <a:endParaRPr lang="es-AR"/>
          </a:p>
        </p:txBody>
      </p:sp>
      <p:sp>
        <p:nvSpPr>
          <p:cNvPr id="5" name="4 Marcador de pie de página">
            <a:extLst>
              <a:ext uri="{FF2B5EF4-FFF2-40B4-BE49-F238E27FC236}">
                <a16:creationId xmlns:a16="http://schemas.microsoft.com/office/drawing/2014/main" id="{7509599E-99E5-EAB7-77BF-9D4CF0FBB7A5}"/>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DFACFB65-B480-C071-F5FD-E83392B774D8}"/>
              </a:ext>
            </a:extLst>
          </p:cNvPr>
          <p:cNvSpPr>
            <a:spLocks noGrp="1"/>
          </p:cNvSpPr>
          <p:nvPr>
            <p:ph type="sldNum" sz="quarter" idx="12"/>
          </p:nvPr>
        </p:nvSpPr>
        <p:spPr/>
        <p:txBody>
          <a:bodyPr/>
          <a:lstStyle>
            <a:lvl1pPr>
              <a:defRPr/>
            </a:lvl1pPr>
          </a:lstStyle>
          <a:p>
            <a:pPr>
              <a:defRPr/>
            </a:pPr>
            <a:fld id="{1BAC69C5-487B-4864-9307-B02BE1B8E372}" type="slidenum">
              <a:rPr lang="es-AR" altLang="es-UY"/>
              <a:pPr>
                <a:defRPr/>
              </a:pPr>
              <a:t>‹Nº›</a:t>
            </a:fld>
            <a:endParaRPr lang="es-AR" altLang="es-UY"/>
          </a:p>
        </p:txBody>
      </p:sp>
    </p:spTree>
    <p:extLst>
      <p:ext uri="{BB962C8B-B14F-4D97-AF65-F5344CB8AC3E}">
        <p14:creationId xmlns:p14="http://schemas.microsoft.com/office/powerpoint/2010/main" val="2127014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E8D0D0F8-E65B-0BA5-8DE8-38E96AFBAB57}"/>
              </a:ext>
            </a:extLst>
          </p:cNvPr>
          <p:cNvSpPr>
            <a:spLocks noGrp="1"/>
          </p:cNvSpPr>
          <p:nvPr>
            <p:ph type="dt" sz="half" idx="10"/>
          </p:nvPr>
        </p:nvSpPr>
        <p:spPr/>
        <p:txBody>
          <a:bodyPr/>
          <a:lstStyle>
            <a:lvl1pPr>
              <a:defRPr/>
            </a:lvl1pPr>
          </a:lstStyle>
          <a:p>
            <a:pPr>
              <a:defRPr/>
            </a:pPr>
            <a:fld id="{DD8380D2-BFFE-4185-B165-4E2C6B2124A8}" type="datetimeFigureOut">
              <a:rPr lang="es-UY"/>
              <a:pPr>
                <a:defRPr/>
              </a:pPr>
              <a:t>14/12/2022</a:t>
            </a:fld>
            <a:endParaRPr lang="es-UY"/>
          </a:p>
        </p:txBody>
      </p:sp>
      <p:sp>
        <p:nvSpPr>
          <p:cNvPr id="5" name="Marcador de pie de página 4">
            <a:extLst>
              <a:ext uri="{FF2B5EF4-FFF2-40B4-BE49-F238E27FC236}">
                <a16:creationId xmlns:a16="http://schemas.microsoft.com/office/drawing/2014/main" id="{181DC492-CDC2-057E-9538-50395D6B4198}"/>
              </a:ext>
            </a:extLst>
          </p:cNvPr>
          <p:cNvSpPr>
            <a:spLocks noGrp="1"/>
          </p:cNvSpPr>
          <p:nvPr>
            <p:ph type="ftr" sz="quarter" idx="11"/>
          </p:nvPr>
        </p:nvSpPr>
        <p:spPr/>
        <p:txBody>
          <a:bodyPr/>
          <a:lstStyle>
            <a:lvl1pPr>
              <a:defRPr/>
            </a:lvl1pPr>
          </a:lstStyle>
          <a:p>
            <a:pPr>
              <a:defRPr/>
            </a:pPr>
            <a:endParaRPr lang="es-UY"/>
          </a:p>
        </p:txBody>
      </p:sp>
      <p:sp>
        <p:nvSpPr>
          <p:cNvPr id="6" name="Marcador de número de diapositiva 5">
            <a:extLst>
              <a:ext uri="{FF2B5EF4-FFF2-40B4-BE49-F238E27FC236}">
                <a16:creationId xmlns:a16="http://schemas.microsoft.com/office/drawing/2014/main" id="{9AD8872B-A362-A2BF-41CF-359A17038BD7}"/>
              </a:ext>
            </a:extLst>
          </p:cNvPr>
          <p:cNvSpPr>
            <a:spLocks noGrp="1"/>
          </p:cNvSpPr>
          <p:nvPr>
            <p:ph type="sldNum" sz="quarter" idx="12"/>
          </p:nvPr>
        </p:nvSpPr>
        <p:spPr/>
        <p:txBody>
          <a:bodyPr/>
          <a:lstStyle>
            <a:lvl1pPr>
              <a:defRPr/>
            </a:lvl1pPr>
          </a:lstStyle>
          <a:p>
            <a:pPr>
              <a:defRPr/>
            </a:pPr>
            <a:fld id="{147A0EFA-B32B-457A-856A-D7AD34BBCA68}" type="slidenum">
              <a:rPr lang="es-UY" altLang="es-UY"/>
              <a:pPr>
                <a:defRPr/>
              </a:pPr>
              <a:t>‹Nº›</a:t>
            </a:fld>
            <a:endParaRPr lang="es-UY" altLang="es-UY"/>
          </a:p>
        </p:txBody>
      </p:sp>
    </p:spTree>
    <p:extLst>
      <p:ext uri="{BB962C8B-B14F-4D97-AF65-F5344CB8AC3E}">
        <p14:creationId xmlns:p14="http://schemas.microsoft.com/office/powerpoint/2010/main" val="3413134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91402792-9602-A92E-08CA-E7C83BF9CDAD}"/>
              </a:ext>
            </a:extLst>
          </p:cNvPr>
          <p:cNvSpPr>
            <a:spLocks noGrp="1"/>
          </p:cNvSpPr>
          <p:nvPr>
            <p:ph type="dt" sz="half" idx="10"/>
          </p:nvPr>
        </p:nvSpPr>
        <p:spPr/>
        <p:txBody>
          <a:bodyPr/>
          <a:lstStyle>
            <a:lvl1pPr>
              <a:defRPr/>
            </a:lvl1pPr>
          </a:lstStyle>
          <a:p>
            <a:pPr>
              <a:defRPr/>
            </a:pPr>
            <a:fld id="{41B77BD0-C07A-4265-AF5E-AA1BF98A33B9}" type="datetimeFigureOut">
              <a:rPr lang="es-UY"/>
              <a:pPr>
                <a:defRPr/>
              </a:pPr>
              <a:t>14/12/2022</a:t>
            </a:fld>
            <a:endParaRPr lang="es-UY"/>
          </a:p>
        </p:txBody>
      </p:sp>
      <p:sp>
        <p:nvSpPr>
          <p:cNvPr id="5" name="Marcador de pie de página 4">
            <a:extLst>
              <a:ext uri="{FF2B5EF4-FFF2-40B4-BE49-F238E27FC236}">
                <a16:creationId xmlns:a16="http://schemas.microsoft.com/office/drawing/2014/main" id="{9AD9DEEB-A137-6BD4-3311-D49756DFDF02}"/>
              </a:ext>
            </a:extLst>
          </p:cNvPr>
          <p:cNvSpPr>
            <a:spLocks noGrp="1"/>
          </p:cNvSpPr>
          <p:nvPr>
            <p:ph type="ftr" sz="quarter" idx="11"/>
          </p:nvPr>
        </p:nvSpPr>
        <p:spPr/>
        <p:txBody>
          <a:bodyPr/>
          <a:lstStyle>
            <a:lvl1pPr>
              <a:defRPr/>
            </a:lvl1pPr>
          </a:lstStyle>
          <a:p>
            <a:pPr>
              <a:defRPr/>
            </a:pPr>
            <a:endParaRPr lang="es-UY"/>
          </a:p>
        </p:txBody>
      </p:sp>
      <p:sp>
        <p:nvSpPr>
          <p:cNvPr id="6" name="Marcador de número de diapositiva 5">
            <a:extLst>
              <a:ext uri="{FF2B5EF4-FFF2-40B4-BE49-F238E27FC236}">
                <a16:creationId xmlns:a16="http://schemas.microsoft.com/office/drawing/2014/main" id="{C2CF5B1D-F97D-CFEC-2E00-0F892546F480}"/>
              </a:ext>
            </a:extLst>
          </p:cNvPr>
          <p:cNvSpPr>
            <a:spLocks noGrp="1"/>
          </p:cNvSpPr>
          <p:nvPr>
            <p:ph type="sldNum" sz="quarter" idx="12"/>
          </p:nvPr>
        </p:nvSpPr>
        <p:spPr/>
        <p:txBody>
          <a:bodyPr/>
          <a:lstStyle>
            <a:lvl1pPr>
              <a:defRPr/>
            </a:lvl1pPr>
          </a:lstStyle>
          <a:p>
            <a:pPr>
              <a:defRPr/>
            </a:pPr>
            <a:fld id="{28521C7E-52C1-446B-BD49-138A9E2FE5C0}" type="slidenum">
              <a:rPr lang="es-UY" altLang="es-UY"/>
              <a:pPr>
                <a:defRPr/>
              </a:pPr>
              <a:t>‹Nº›</a:t>
            </a:fld>
            <a:endParaRPr lang="es-UY" altLang="es-UY"/>
          </a:p>
        </p:txBody>
      </p:sp>
    </p:spTree>
    <p:extLst>
      <p:ext uri="{BB962C8B-B14F-4D97-AF65-F5344CB8AC3E}">
        <p14:creationId xmlns:p14="http://schemas.microsoft.com/office/powerpoint/2010/main" val="231657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CFB1894-43F3-A38A-8F03-F7B770709428}"/>
              </a:ext>
            </a:extLst>
          </p:cNvPr>
          <p:cNvSpPr>
            <a:spLocks noGrp="1"/>
          </p:cNvSpPr>
          <p:nvPr>
            <p:ph type="dt" sz="half" idx="10"/>
          </p:nvPr>
        </p:nvSpPr>
        <p:spPr/>
        <p:txBody>
          <a:bodyPr/>
          <a:lstStyle>
            <a:lvl1pPr>
              <a:defRPr/>
            </a:lvl1pPr>
          </a:lstStyle>
          <a:p>
            <a:pPr>
              <a:defRPr/>
            </a:pPr>
            <a:fld id="{70B13D6D-E8C7-4823-85E2-A32AA82A035D}" type="datetimeFigureOut">
              <a:rPr lang="es-UY"/>
              <a:pPr>
                <a:defRPr/>
              </a:pPr>
              <a:t>14/12/2022</a:t>
            </a:fld>
            <a:endParaRPr lang="es-UY"/>
          </a:p>
        </p:txBody>
      </p:sp>
      <p:sp>
        <p:nvSpPr>
          <p:cNvPr id="5" name="Marcador de pie de página 4">
            <a:extLst>
              <a:ext uri="{FF2B5EF4-FFF2-40B4-BE49-F238E27FC236}">
                <a16:creationId xmlns:a16="http://schemas.microsoft.com/office/drawing/2014/main" id="{A315EA12-77A3-2077-ED8C-67704D5DC154}"/>
              </a:ext>
            </a:extLst>
          </p:cNvPr>
          <p:cNvSpPr>
            <a:spLocks noGrp="1"/>
          </p:cNvSpPr>
          <p:nvPr>
            <p:ph type="ftr" sz="quarter" idx="11"/>
          </p:nvPr>
        </p:nvSpPr>
        <p:spPr/>
        <p:txBody>
          <a:bodyPr/>
          <a:lstStyle>
            <a:lvl1pPr>
              <a:defRPr/>
            </a:lvl1pPr>
          </a:lstStyle>
          <a:p>
            <a:pPr>
              <a:defRPr/>
            </a:pPr>
            <a:endParaRPr lang="es-UY"/>
          </a:p>
        </p:txBody>
      </p:sp>
      <p:sp>
        <p:nvSpPr>
          <p:cNvPr id="6" name="Marcador de número de diapositiva 5">
            <a:extLst>
              <a:ext uri="{FF2B5EF4-FFF2-40B4-BE49-F238E27FC236}">
                <a16:creationId xmlns:a16="http://schemas.microsoft.com/office/drawing/2014/main" id="{6A6479E5-1D33-A66F-F443-D3B063AD96B4}"/>
              </a:ext>
            </a:extLst>
          </p:cNvPr>
          <p:cNvSpPr>
            <a:spLocks noGrp="1"/>
          </p:cNvSpPr>
          <p:nvPr>
            <p:ph type="sldNum" sz="quarter" idx="12"/>
          </p:nvPr>
        </p:nvSpPr>
        <p:spPr/>
        <p:txBody>
          <a:bodyPr/>
          <a:lstStyle>
            <a:lvl1pPr>
              <a:defRPr/>
            </a:lvl1pPr>
          </a:lstStyle>
          <a:p>
            <a:pPr>
              <a:defRPr/>
            </a:pPr>
            <a:fld id="{39985084-F8EF-4237-8554-2BBBACA419D8}" type="slidenum">
              <a:rPr lang="es-UY" altLang="es-UY"/>
              <a:pPr>
                <a:defRPr/>
              </a:pPr>
              <a:t>‹Nº›</a:t>
            </a:fld>
            <a:endParaRPr lang="es-UY" altLang="es-UY"/>
          </a:p>
        </p:txBody>
      </p:sp>
    </p:spTree>
    <p:extLst>
      <p:ext uri="{BB962C8B-B14F-4D97-AF65-F5344CB8AC3E}">
        <p14:creationId xmlns:p14="http://schemas.microsoft.com/office/powerpoint/2010/main" val="2589762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628650" y="1825625"/>
            <a:ext cx="386715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4648200" y="1825625"/>
            <a:ext cx="386715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3">
            <a:extLst>
              <a:ext uri="{FF2B5EF4-FFF2-40B4-BE49-F238E27FC236}">
                <a16:creationId xmlns:a16="http://schemas.microsoft.com/office/drawing/2014/main" id="{A28D59AE-014E-45B3-4AC4-F9A86862F635}"/>
              </a:ext>
            </a:extLst>
          </p:cNvPr>
          <p:cNvSpPr>
            <a:spLocks noGrp="1"/>
          </p:cNvSpPr>
          <p:nvPr>
            <p:ph type="dt" sz="half" idx="10"/>
          </p:nvPr>
        </p:nvSpPr>
        <p:spPr/>
        <p:txBody>
          <a:bodyPr/>
          <a:lstStyle>
            <a:lvl1pPr>
              <a:defRPr/>
            </a:lvl1pPr>
          </a:lstStyle>
          <a:p>
            <a:pPr>
              <a:defRPr/>
            </a:pPr>
            <a:fld id="{BCAE012A-9608-4740-B6C8-E0AD974C0B23}" type="datetimeFigureOut">
              <a:rPr lang="es-UY"/>
              <a:pPr>
                <a:defRPr/>
              </a:pPr>
              <a:t>14/12/2022</a:t>
            </a:fld>
            <a:endParaRPr lang="es-UY"/>
          </a:p>
        </p:txBody>
      </p:sp>
      <p:sp>
        <p:nvSpPr>
          <p:cNvPr id="6" name="Marcador de pie de página 4">
            <a:extLst>
              <a:ext uri="{FF2B5EF4-FFF2-40B4-BE49-F238E27FC236}">
                <a16:creationId xmlns:a16="http://schemas.microsoft.com/office/drawing/2014/main" id="{82A84F78-9276-233C-6FAF-CFADCFFAED01}"/>
              </a:ext>
            </a:extLst>
          </p:cNvPr>
          <p:cNvSpPr>
            <a:spLocks noGrp="1"/>
          </p:cNvSpPr>
          <p:nvPr>
            <p:ph type="ftr" sz="quarter" idx="11"/>
          </p:nvPr>
        </p:nvSpPr>
        <p:spPr/>
        <p:txBody>
          <a:bodyPr/>
          <a:lstStyle>
            <a:lvl1pPr>
              <a:defRPr/>
            </a:lvl1pPr>
          </a:lstStyle>
          <a:p>
            <a:pPr>
              <a:defRPr/>
            </a:pPr>
            <a:endParaRPr lang="es-UY"/>
          </a:p>
        </p:txBody>
      </p:sp>
      <p:sp>
        <p:nvSpPr>
          <p:cNvPr id="7" name="Marcador de número de diapositiva 5">
            <a:extLst>
              <a:ext uri="{FF2B5EF4-FFF2-40B4-BE49-F238E27FC236}">
                <a16:creationId xmlns:a16="http://schemas.microsoft.com/office/drawing/2014/main" id="{DF576904-962F-D040-68A3-A37868101686}"/>
              </a:ext>
            </a:extLst>
          </p:cNvPr>
          <p:cNvSpPr>
            <a:spLocks noGrp="1"/>
          </p:cNvSpPr>
          <p:nvPr>
            <p:ph type="sldNum" sz="quarter" idx="12"/>
          </p:nvPr>
        </p:nvSpPr>
        <p:spPr/>
        <p:txBody>
          <a:bodyPr/>
          <a:lstStyle>
            <a:lvl1pPr>
              <a:defRPr/>
            </a:lvl1pPr>
          </a:lstStyle>
          <a:p>
            <a:pPr>
              <a:defRPr/>
            </a:pPr>
            <a:fld id="{5C56B649-972E-4BC3-9769-DF8D5D46C11A}" type="slidenum">
              <a:rPr lang="es-UY" altLang="es-UY"/>
              <a:pPr>
                <a:defRPr/>
              </a:pPr>
              <a:t>‹Nº›</a:t>
            </a:fld>
            <a:endParaRPr lang="es-UY" altLang="es-UY"/>
          </a:p>
        </p:txBody>
      </p:sp>
    </p:spTree>
    <p:extLst>
      <p:ext uri="{BB962C8B-B14F-4D97-AF65-F5344CB8AC3E}">
        <p14:creationId xmlns:p14="http://schemas.microsoft.com/office/powerpoint/2010/main" val="1874989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3">
            <a:extLst>
              <a:ext uri="{FF2B5EF4-FFF2-40B4-BE49-F238E27FC236}">
                <a16:creationId xmlns:a16="http://schemas.microsoft.com/office/drawing/2014/main" id="{00F546B3-AB82-D614-E2FB-E2446AA7CEAA}"/>
              </a:ext>
            </a:extLst>
          </p:cNvPr>
          <p:cNvSpPr>
            <a:spLocks noGrp="1"/>
          </p:cNvSpPr>
          <p:nvPr>
            <p:ph type="dt" sz="half" idx="10"/>
          </p:nvPr>
        </p:nvSpPr>
        <p:spPr/>
        <p:txBody>
          <a:bodyPr/>
          <a:lstStyle>
            <a:lvl1pPr>
              <a:defRPr/>
            </a:lvl1pPr>
          </a:lstStyle>
          <a:p>
            <a:pPr>
              <a:defRPr/>
            </a:pPr>
            <a:fld id="{15B002A8-2F17-449E-BEEF-89B7D2F543A8}" type="datetimeFigureOut">
              <a:rPr lang="es-UY"/>
              <a:pPr>
                <a:defRPr/>
              </a:pPr>
              <a:t>14/12/2022</a:t>
            </a:fld>
            <a:endParaRPr lang="es-UY"/>
          </a:p>
        </p:txBody>
      </p:sp>
      <p:sp>
        <p:nvSpPr>
          <p:cNvPr id="8" name="Marcador de pie de página 4">
            <a:extLst>
              <a:ext uri="{FF2B5EF4-FFF2-40B4-BE49-F238E27FC236}">
                <a16:creationId xmlns:a16="http://schemas.microsoft.com/office/drawing/2014/main" id="{383DCCCA-6420-A822-7ED2-4B246287E9E0}"/>
              </a:ext>
            </a:extLst>
          </p:cNvPr>
          <p:cNvSpPr>
            <a:spLocks noGrp="1"/>
          </p:cNvSpPr>
          <p:nvPr>
            <p:ph type="ftr" sz="quarter" idx="11"/>
          </p:nvPr>
        </p:nvSpPr>
        <p:spPr/>
        <p:txBody>
          <a:bodyPr/>
          <a:lstStyle>
            <a:lvl1pPr>
              <a:defRPr/>
            </a:lvl1pPr>
          </a:lstStyle>
          <a:p>
            <a:pPr>
              <a:defRPr/>
            </a:pPr>
            <a:endParaRPr lang="es-UY"/>
          </a:p>
        </p:txBody>
      </p:sp>
      <p:sp>
        <p:nvSpPr>
          <p:cNvPr id="9" name="Marcador de número de diapositiva 5">
            <a:extLst>
              <a:ext uri="{FF2B5EF4-FFF2-40B4-BE49-F238E27FC236}">
                <a16:creationId xmlns:a16="http://schemas.microsoft.com/office/drawing/2014/main" id="{3DB7C929-DB06-0BCC-2A65-16B86D054617}"/>
              </a:ext>
            </a:extLst>
          </p:cNvPr>
          <p:cNvSpPr>
            <a:spLocks noGrp="1"/>
          </p:cNvSpPr>
          <p:nvPr>
            <p:ph type="sldNum" sz="quarter" idx="12"/>
          </p:nvPr>
        </p:nvSpPr>
        <p:spPr/>
        <p:txBody>
          <a:bodyPr/>
          <a:lstStyle>
            <a:lvl1pPr>
              <a:defRPr/>
            </a:lvl1pPr>
          </a:lstStyle>
          <a:p>
            <a:pPr>
              <a:defRPr/>
            </a:pPr>
            <a:fld id="{95BB37ED-5633-4898-B52F-CB58AAA46EDE}" type="slidenum">
              <a:rPr lang="es-UY" altLang="es-UY"/>
              <a:pPr>
                <a:defRPr/>
              </a:pPr>
              <a:t>‹Nº›</a:t>
            </a:fld>
            <a:endParaRPr lang="es-UY" altLang="es-UY"/>
          </a:p>
        </p:txBody>
      </p:sp>
    </p:spTree>
    <p:extLst>
      <p:ext uri="{BB962C8B-B14F-4D97-AF65-F5344CB8AC3E}">
        <p14:creationId xmlns:p14="http://schemas.microsoft.com/office/powerpoint/2010/main" val="606043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3">
            <a:extLst>
              <a:ext uri="{FF2B5EF4-FFF2-40B4-BE49-F238E27FC236}">
                <a16:creationId xmlns:a16="http://schemas.microsoft.com/office/drawing/2014/main" id="{221E276E-64D2-390C-823A-88BF8168D9B5}"/>
              </a:ext>
            </a:extLst>
          </p:cNvPr>
          <p:cNvSpPr>
            <a:spLocks noGrp="1"/>
          </p:cNvSpPr>
          <p:nvPr>
            <p:ph type="dt" sz="half" idx="10"/>
          </p:nvPr>
        </p:nvSpPr>
        <p:spPr/>
        <p:txBody>
          <a:bodyPr/>
          <a:lstStyle>
            <a:lvl1pPr>
              <a:defRPr/>
            </a:lvl1pPr>
          </a:lstStyle>
          <a:p>
            <a:pPr>
              <a:defRPr/>
            </a:pPr>
            <a:fld id="{F0167039-91CF-4A8A-A380-94702F9E31E9}" type="datetimeFigureOut">
              <a:rPr lang="es-UY"/>
              <a:pPr>
                <a:defRPr/>
              </a:pPr>
              <a:t>14/12/2022</a:t>
            </a:fld>
            <a:endParaRPr lang="es-UY"/>
          </a:p>
        </p:txBody>
      </p:sp>
      <p:sp>
        <p:nvSpPr>
          <p:cNvPr id="4" name="Marcador de pie de página 4">
            <a:extLst>
              <a:ext uri="{FF2B5EF4-FFF2-40B4-BE49-F238E27FC236}">
                <a16:creationId xmlns:a16="http://schemas.microsoft.com/office/drawing/2014/main" id="{18A788A7-B3E4-FB16-A36B-70BD1A957272}"/>
              </a:ext>
            </a:extLst>
          </p:cNvPr>
          <p:cNvSpPr>
            <a:spLocks noGrp="1"/>
          </p:cNvSpPr>
          <p:nvPr>
            <p:ph type="ftr" sz="quarter" idx="11"/>
          </p:nvPr>
        </p:nvSpPr>
        <p:spPr/>
        <p:txBody>
          <a:bodyPr/>
          <a:lstStyle>
            <a:lvl1pPr>
              <a:defRPr/>
            </a:lvl1pPr>
          </a:lstStyle>
          <a:p>
            <a:pPr>
              <a:defRPr/>
            </a:pPr>
            <a:endParaRPr lang="es-UY"/>
          </a:p>
        </p:txBody>
      </p:sp>
      <p:sp>
        <p:nvSpPr>
          <p:cNvPr id="5" name="Marcador de número de diapositiva 5">
            <a:extLst>
              <a:ext uri="{FF2B5EF4-FFF2-40B4-BE49-F238E27FC236}">
                <a16:creationId xmlns:a16="http://schemas.microsoft.com/office/drawing/2014/main" id="{AEF47BA9-9CE0-22EC-94E3-F75DC17504CC}"/>
              </a:ext>
            </a:extLst>
          </p:cNvPr>
          <p:cNvSpPr>
            <a:spLocks noGrp="1"/>
          </p:cNvSpPr>
          <p:nvPr>
            <p:ph type="sldNum" sz="quarter" idx="12"/>
          </p:nvPr>
        </p:nvSpPr>
        <p:spPr/>
        <p:txBody>
          <a:bodyPr/>
          <a:lstStyle>
            <a:lvl1pPr>
              <a:defRPr/>
            </a:lvl1pPr>
          </a:lstStyle>
          <a:p>
            <a:pPr>
              <a:defRPr/>
            </a:pPr>
            <a:fld id="{05930E91-2495-46C9-BA4D-6B1C9BC5703C}" type="slidenum">
              <a:rPr lang="es-UY" altLang="es-UY"/>
              <a:pPr>
                <a:defRPr/>
              </a:pPr>
              <a:t>‹Nº›</a:t>
            </a:fld>
            <a:endParaRPr lang="es-UY" altLang="es-UY"/>
          </a:p>
        </p:txBody>
      </p:sp>
    </p:spTree>
    <p:extLst>
      <p:ext uri="{BB962C8B-B14F-4D97-AF65-F5344CB8AC3E}">
        <p14:creationId xmlns:p14="http://schemas.microsoft.com/office/powerpoint/2010/main" val="2322830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16:creationId xmlns:a16="http://schemas.microsoft.com/office/drawing/2014/main" id="{DF9B0941-91A4-5709-62C8-908C40DB18E7}"/>
              </a:ext>
            </a:extLst>
          </p:cNvPr>
          <p:cNvSpPr>
            <a:spLocks noGrp="1"/>
          </p:cNvSpPr>
          <p:nvPr>
            <p:ph type="dt" sz="half" idx="10"/>
          </p:nvPr>
        </p:nvSpPr>
        <p:spPr/>
        <p:txBody>
          <a:bodyPr/>
          <a:lstStyle>
            <a:lvl1pPr>
              <a:defRPr/>
            </a:lvl1pPr>
          </a:lstStyle>
          <a:p>
            <a:pPr>
              <a:defRPr/>
            </a:pPr>
            <a:fld id="{373075EC-CE8F-4EFF-9F1B-304D0637BBFA}" type="datetimeFigureOut">
              <a:rPr lang="es-UY"/>
              <a:pPr>
                <a:defRPr/>
              </a:pPr>
              <a:t>14/12/2022</a:t>
            </a:fld>
            <a:endParaRPr lang="es-UY"/>
          </a:p>
        </p:txBody>
      </p:sp>
      <p:sp>
        <p:nvSpPr>
          <p:cNvPr id="3" name="Marcador de pie de página 4">
            <a:extLst>
              <a:ext uri="{FF2B5EF4-FFF2-40B4-BE49-F238E27FC236}">
                <a16:creationId xmlns:a16="http://schemas.microsoft.com/office/drawing/2014/main" id="{89F928CD-1AE5-E60A-7F18-8BD698E69081}"/>
              </a:ext>
            </a:extLst>
          </p:cNvPr>
          <p:cNvSpPr>
            <a:spLocks noGrp="1"/>
          </p:cNvSpPr>
          <p:nvPr>
            <p:ph type="ftr" sz="quarter" idx="11"/>
          </p:nvPr>
        </p:nvSpPr>
        <p:spPr/>
        <p:txBody>
          <a:bodyPr/>
          <a:lstStyle>
            <a:lvl1pPr>
              <a:defRPr/>
            </a:lvl1pPr>
          </a:lstStyle>
          <a:p>
            <a:pPr>
              <a:defRPr/>
            </a:pPr>
            <a:endParaRPr lang="es-UY"/>
          </a:p>
        </p:txBody>
      </p:sp>
      <p:sp>
        <p:nvSpPr>
          <p:cNvPr id="4" name="Marcador de número de diapositiva 5">
            <a:extLst>
              <a:ext uri="{FF2B5EF4-FFF2-40B4-BE49-F238E27FC236}">
                <a16:creationId xmlns:a16="http://schemas.microsoft.com/office/drawing/2014/main" id="{3FD94560-DBC9-0A58-BCB6-723BEF722F94}"/>
              </a:ext>
            </a:extLst>
          </p:cNvPr>
          <p:cNvSpPr>
            <a:spLocks noGrp="1"/>
          </p:cNvSpPr>
          <p:nvPr>
            <p:ph type="sldNum" sz="quarter" idx="12"/>
          </p:nvPr>
        </p:nvSpPr>
        <p:spPr/>
        <p:txBody>
          <a:bodyPr/>
          <a:lstStyle>
            <a:lvl1pPr>
              <a:defRPr/>
            </a:lvl1pPr>
          </a:lstStyle>
          <a:p>
            <a:pPr>
              <a:defRPr/>
            </a:pPr>
            <a:fld id="{6BFE727F-51AC-481C-9306-06404234DF8A}" type="slidenum">
              <a:rPr lang="es-UY" altLang="es-UY"/>
              <a:pPr>
                <a:defRPr/>
              </a:pPr>
              <a:t>‹Nº›</a:t>
            </a:fld>
            <a:endParaRPr lang="es-UY" altLang="es-UY"/>
          </a:p>
        </p:txBody>
      </p:sp>
    </p:spTree>
    <p:extLst>
      <p:ext uri="{BB962C8B-B14F-4D97-AF65-F5344CB8AC3E}">
        <p14:creationId xmlns:p14="http://schemas.microsoft.com/office/powerpoint/2010/main" val="1083382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1759D6ED-3DAB-AFA4-0507-473C0539B989}"/>
              </a:ext>
            </a:extLst>
          </p:cNvPr>
          <p:cNvSpPr>
            <a:spLocks noGrp="1"/>
          </p:cNvSpPr>
          <p:nvPr>
            <p:ph type="dt" sz="half" idx="10"/>
          </p:nvPr>
        </p:nvSpPr>
        <p:spPr/>
        <p:txBody>
          <a:bodyPr/>
          <a:lstStyle>
            <a:lvl1pPr>
              <a:defRPr/>
            </a:lvl1pPr>
          </a:lstStyle>
          <a:p>
            <a:pPr>
              <a:defRPr/>
            </a:pPr>
            <a:fld id="{FC2E2182-6E45-4611-8A73-36A6772F12E6}" type="datetimeFigureOut">
              <a:rPr lang="es-UY"/>
              <a:pPr>
                <a:defRPr/>
              </a:pPr>
              <a:t>14/12/2022</a:t>
            </a:fld>
            <a:endParaRPr lang="es-UY"/>
          </a:p>
        </p:txBody>
      </p:sp>
      <p:sp>
        <p:nvSpPr>
          <p:cNvPr id="6" name="Marcador de pie de página 4">
            <a:extLst>
              <a:ext uri="{FF2B5EF4-FFF2-40B4-BE49-F238E27FC236}">
                <a16:creationId xmlns:a16="http://schemas.microsoft.com/office/drawing/2014/main" id="{281D1194-449B-1432-0FAA-08234180727D}"/>
              </a:ext>
            </a:extLst>
          </p:cNvPr>
          <p:cNvSpPr>
            <a:spLocks noGrp="1"/>
          </p:cNvSpPr>
          <p:nvPr>
            <p:ph type="ftr" sz="quarter" idx="11"/>
          </p:nvPr>
        </p:nvSpPr>
        <p:spPr/>
        <p:txBody>
          <a:bodyPr/>
          <a:lstStyle>
            <a:lvl1pPr>
              <a:defRPr/>
            </a:lvl1pPr>
          </a:lstStyle>
          <a:p>
            <a:pPr>
              <a:defRPr/>
            </a:pPr>
            <a:endParaRPr lang="es-UY"/>
          </a:p>
        </p:txBody>
      </p:sp>
      <p:sp>
        <p:nvSpPr>
          <p:cNvPr id="7" name="Marcador de número de diapositiva 5">
            <a:extLst>
              <a:ext uri="{FF2B5EF4-FFF2-40B4-BE49-F238E27FC236}">
                <a16:creationId xmlns:a16="http://schemas.microsoft.com/office/drawing/2014/main" id="{FD83F090-31FF-364F-5618-903ED98DCFC4}"/>
              </a:ext>
            </a:extLst>
          </p:cNvPr>
          <p:cNvSpPr>
            <a:spLocks noGrp="1"/>
          </p:cNvSpPr>
          <p:nvPr>
            <p:ph type="sldNum" sz="quarter" idx="12"/>
          </p:nvPr>
        </p:nvSpPr>
        <p:spPr/>
        <p:txBody>
          <a:bodyPr/>
          <a:lstStyle>
            <a:lvl1pPr>
              <a:defRPr/>
            </a:lvl1pPr>
          </a:lstStyle>
          <a:p>
            <a:pPr>
              <a:defRPr/>
            </a:pPr>
            <a:fld id="{06A36A28-45E9-4C88-AE3D-8027CCA07FA0}" type="slidenum">
              <a:rPr lang="es-UY" altLang="es-UY"/>
              <a:pPr>
                <a:defRPr/>
              </a:pPr>
              <a:t>‹Nº›</a:t>
            </a:fld>
            <a:endParaRPr lang="es-UY" altLang="es-UY"/>
          </a:p>
        </p:txBody>
      </p:sp>
    </p:spTree>
    <p:extLst>
      <p:ext uri="{BB962C8B-B14F-4D97-AF65-F5344CB8AC3E}">
        <p14:creationId xmlns:p14="http://schemas.microsoft.com/office/powerpoint/2010/main" val="837811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dirty="0"/>
          </a:p>
        </p:txBody>
      </p:sp>
      <p:sp>
        <p:nvSpPr>
          <p:cNvPr id="3" name="2 Marcador de contenido"/>
          <p:cNvSpPr>
            <a:spLocks noGrp="1"/>
          </p:cNvSpPr>
          <p:nvPr>
            <p:ph idx="1"/>
          </p:nvPr>
        </p:nvSpPr>
        <p:spPr/>
        <p:txBody>
          <a:bodyPr/>
          <a:lstStyle>
            <a:lvl1pPr>
              <a:defRPr/>
            </a:lvl1pPr>
          </a:lstStyle>
          <a:p>
            <a:pPr lvl="0"/>
            <a:r>
              <a:rPr lang="es-ES"/>
              <a:t>Haga clic para modificar los estilos de texto del patrón</a:t>
            </a:r>
          </a:p>
        </p:txBody>
      </p:sp>
      <p:sp>
        <p:nvSpPr>
          <p:cNvPr id="4" name="3 Marcador de fecha">
            <a:extLst>
              <a:ext uri="{FF2B5EF4-FFF2-40B4-BE49-F238E27FC236}">
                <a16:creationId xmlns:a16="http://schemas.microsoft.com/office/drawing/2014/main" id="{4C1BD5AF-0D13-7684-7ADD-D081190F1A08}"/>
              </a:ext>
            </a:extLst>
          </p:cNvPr>
          <p:cNvSpPr>
            <a:spLocks noGrp="1"/>
          </p:cNvSpPr>
          <p:nvPr>
            <p:ph type="dt" sz="half" idx="10"/>
          </p:nvPr>
        </p:nvSpPr>
        <p:spPr/>
        <p:txBody>
          <a:bodyPr/>
          <a:lstStyle>
            <a:lvl1pPr>
              <a:defRPr/>
            </a:lvl1pPr>
          </a:lstStyle>
          <a:p>
            <a:pPr>
              <a:defRPr/>
            </a:pPr>
            <a:fld id="{D4BF63A2-749E-467E-9AAE-7198DEA2C902}" type="datetimeFigureOut">
              <a:rPr lang="es-AR"/>
              <a:pPr>
                <a:defRPr/>
              </a:pPr>
              <a:t>14/12/2022</a:t>
            </a:fld>
            <a:endParaRPr lang="es-AR"/>
          </a:p>
        </p:txBody>
      </p:sp>
      <p:sp>
        <p:nvSpPr>
          <p:cNvPr id="5" name="4 Marcador de pie de página">
            <a:extLst>
              <a:ext uri="{FF2B5EF4-FFF2-40B4-BE49-F238E27FC236}">
                <a16:creationId xmlns:a16="http://schemas.microsoft.com/office/drawing/2014/main" id="{BCEF2247-B951-0B39-8900-E383F7BD27F4}"/>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B107042C-5DE4-D96C-30CE-0EA5CAB8CFCB}"/>
              </a:ext>
            </a:extLst>
          </p:cNvPr>
          <p:cNvSpPr>
            <a:spLocks noGrp="1"/>
          </p:cNvSpPr>
          <p:nvPr>
            <p:ph type="sldNum" sz="quarter" idx="12"/>
          </p:nvPr>
        </p:nvSpPr>
        <p:spPr/>
        <p:txBody>
          <a:bodyPr/>
          <a:lstStyle>
            <a:lvl1pPr>
              <a:defRPr/>
            </a:lvl1pPr>
          </a:lstStyle>
          <a:p>
            <a:pPr>
              <a:defRPr/>
            </a:pPr>
            <a:fld id="{63B0F927-B731-420E-AD83-05D1274EE83A}" type="slidenum">
              <a:rPr lang="es-AR" altLang="es-UY"/>
              <a:pPr>
                <a:defRPr/>
              </a:pPr>
              <a:t>‹Nº›</a:t>
            </a:fld>
            <a:endParaRPr lang="es-AR" altLang="es-UY"/>
          </a:p>
        </p:txBody>
      </p:sp>
    </p:spTree>
    <p:extLst>
      <p:ext uri="{BB962C8B-B14F-4D97-AF65-F5344CB8AC3E}">
        <p14:creationId xmlns:p14="http://schemas.microsoft.com/office/powerpoint/2010/main" val="2972846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8F9A7EDF-6D56-B76F-0B7B-220305984FDC}"/>
              </a:ext>
            </a:extLst>
          </p:cNvPr>
          <p:cNvSpPr>
            <a:spLocks noGrp="1"/>
          </p:cNvSpPr>
          <p:nvPr>
            <p:ph type="dt" sz="half" idx="10"/>
          </p:nvPr>
        </p:nvSpPr>
        <p:spPr/>
        <p:txBody>
          <a:bodyPr/>
          <a:lstStyle>
            <a:lvl1pPr>
              <a:defRPr/>
            </a:lvl1pPr>
          </a:lstStyle>
          <a:p>
            <a:pPr>
              <a:defRPr/>
            </a:pPr>
            <a:fld id="{1513F238-F685-4E5B-A373-289C2F6AF3A7}" type="datetimeFigureOut">
              <a:rPr lang="es-UY"/>
              <a:pPr>
                <a:defRPr/>
              </a:pPr>
              <a:t>14/12/2022</a:t>
            </a:fld>
            <a:endParaRPr lang="es-UY"/>
          </a:p>
        </p:txBody>
      </p:sp>
      <p:sp>
        <p:nvSpPr>
          <p:cNvPr id="6" name="Marcador de pie de página 4">
            <a:extLst>
              <a:ext uri="{FF2B5EF4-FFF2-40B4-BE49-F238E27FC236}">
                <a16:creationId xmlns:a16="http://schemas.microsoft.com/office/drawing/2014/main" id="{BDF3DEF7-B943-3CA3-CCF8-2A5E743CA945}"/>
              </a:ext>
            </a:extLst>
          </p:cNvPr>
          <p:cNvSpPr>
            <a:spLocks noGrp="1"/>
          </p:cNvSpPr>
          <p:nvPr>
            <p:ph type="ftr" sz="quarter" idx="11"/>
          </p:nvPr>
        </p:nvSpPr>
        <p:spPr/>
        <p:txBody>
          <a:bodyPr/>
          <a:lstStyle>
            <a:lvl1pPr>
              <a:defRPr/>
            </a:lvl1pPr>
          </a:lstStyle>
          <a:p>
            <a:pPr>
              <a:defRPr/>
            </a:pPr>
            <a:endParaRPr lang="es-UY"/>
          </a:p>
        </p:txBody>
      </p:sp>
      <p:sp>
        <p:nvSpPr>
          <p:cNvPr id="7" name="Marcador de número de diapositiva 5">
            <a:extLst>
              <a:ext uri="{FF2B5EF4-FFF2-40B4-BE49-F238E27FC236}">
                <a16:creationId xmlns:a16="http://schemas.microsoft.com/office/drawing/2014/main" id="{470B18F9-2291-A19B-0573-099CA460909D}"/>
              </a:ext>
            </a:extLst>
          </p:cNvPr>
          <p:cNvSpPr>
            <a:spLocks noGrp="1"/>
          </p:cNvSpPr>
          <p:nvPr>
            <p:ph type="sldNum" sz="quarter" idx="12"/>
          </p:nvPr>
        </p:nvSpPr>
        <p:spPr/>
        <p:txBody>
          <a:bodyPr/>
          <a:lstStyle>
            <a:lvl1pPr>
              <a:defRPr/>
            </a:lvl1pPr>
          </a:lstStyle>
          <a:p>
            <a:pPr>
              <a:defRPr/>
            </a:pPr>
            <a:fld id="{0B4EDCA4-6C45-4063-88E5-0ECEAB27A06B}" type="slidenum">
              <a:rPr lang="es-UY" altLang="es-UY"/>
              <a:pPr>
                <a:defRPr/>
              </a:pPr>
              <a:t>‹Nº›</a:t>
            </a:fld>
            <a:endParaRPr lang="es-UY" altLang="es-UY"/>
          </a:p>
        </p:txBody>
      </p:sp>
    </p:spTree>
    <p:extLst>
      <p:ext uri="{BB962C8B-B14F-4D97-AF65-F5344CB8AC3E}">
        <p14:creationId xmlns:p14="http://schemas.microsoft.com/office/powerpoint/2010/main" val="3714768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80F91C83-D9CE-4F22-B4EB-AC08A64145D8}"/>
              </a:ext>
            </a:extLst>
          </p:cNvPr>
          <p:cNvSpPr>
            <a:spLocks noGrp="1"/>
          </p:cNvSpPr>
          <p:nvPr>
            <p:ph type="dt" sz="half" idx="10"/>
          </p:nvPr>
        </p:nvSpPr>
        <p:spPr/>
        <p:txBody>
          <a:bodyPr/>
          <a:lstStyle>
            <a:lvl1pPr>
              <a:defRPr/>
            </a:lvl1pPr>
          </a:lstStyle>
          <a:p>
            <a:pPr>
              <a:defRPr/>
            </a:pPr>
            <a:fld id="{C299086A-46A7-4638-B868-21D129D17F6E}" type="datetimeFigureOut">
              <a:rPr lang="es-UY"/>
              <a:pPr>
                <a:defRPr/>
              </a:pPr>
              <a:t>14/12/2022</a:t>
            </a:fld>
            <a:endParaRPr lang="es-UY"/>
          </a:p>
        </p:txBody>
      </p:sp>
      <p:sp>
        <p:nvSpPr>
          <p:cNvPr id="5" name="Marcador de pie de página 4">
            <a:extLst>
              <a:ext uri="{FF2B5EF4-FFF2-40B4-BE49-F238E27FC236}">
                <a16:creationId xmlns:a16="http://schemas.microsoft.com/office/drawing/2014/main" id="{57E452CB-CF4C-45E1-4EFD-E5B9CA948A5A}"/>
              </a:ext>
            </a:extLst>
          </p:cNvPr>
          <p:cNvSpPr>
            <a:spLocks noGrp="1"/>
          </p:cNvSpPr>
          <p:nvPr>
            <p:ph type="ftr" sz="quarter" idx="11"/>
          </p:nvPr>
        </p:nvSpPr>
        <p:spPr/>
        <p:txBody>
          <a:bodyPr/>
          <a:lstStyle>
            <a:lvl1pPr>
              <a:defRPr/>
            </a:lvl1pPr>
          </a:lstStyle>
          <a:p>
            <a:pPr>
              <a:defRPr/>
            </a:pPr>
            <a:endParaRPr lang="es-UY"/>
          </a:p>
        </p:txBody>
      </p:sp>
      <p:sp>
        <p:nvSpPr>
          <p:cNvPr id="6" name="Marcador de número de diapositiva 5">
            <a:extLst>
              <a:ext uri="{FF2B5EF4-FFF2-40B4-BE49-F238E27FC236}">
                <a16:creationId xmlns:a16="http://schemas.microsoft.com/office/drawing/2014/main" id="{17A7318F-7E37-F6EF-8A93-4E7983289221}"/>
              </a:ext>
            </a:extLst>
          </p:cNvPr>
          <p:cNvSpPr>
            <a:spLocks noGrp="1"/>
          </p:cNvSpPr>
          <p:nvPr>
            <p:ph type="sldNum" sz="quarter" idx="12"/>
          </p:nvPr>
        </p:nvSpPr>
        <p:spPr/>
        <p:txBody>
          <a:bodyPr/>
          <a:lstStyle>
            <a:lvl1pPr>
              <a:defRPr/>
            </a:lvl1pPr>
          </a:lstStyle>
          <a:p>
            <a:pPr>
              <a:defRPr/>
            </a:pPr>
            <a:fld id="{DE92367D-69C5-45CF-B327-EE181762E8B9}" type="slidenum">
              <a:rPr lang="es-UY" altLang="es-UY"/>
              <a:pPr>
                <a:defRPr/>
              </a:pPr>
              <a:t>‹Nº›</a:t>
            </a:fld>
            <a:endParaRPr lang="es-UY" altLang="es-UY"/>
          </a:p>
        </p:txBody>
      </p:sp>
    </p:spTree>
    <p:extLst>
      <p:ext uri="{BB962C8B-B14F-4D97-AF65-F5344CB8AC3E}">
        <p14:creationId xmlns:p14="http://schemas.microsoft.com/office/powerpoint/2010/main" val="2627485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628650" y="365125"/>
            <a:ext cx="57626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27F25807-ADB4-76E7-52F6-466CFF07671F}"/>
              </a:ext>
            </a:extLst>
          </p:cNvPr>
          <p:cNvSpPr>
            <a:spLocks noGrp="1"/>
          </p:cNvSpPr>
          <p:nvPr>
            <p:ph type="dt" sz="half" idx="10"/>
          </p:nvPr>
        </p:nvSpPr>
        <p:spPr/>
        <p:txBody>
          <a:bodyPr/>
          <a:lstStyle>
            <a:lvl1pPr>
              <a:defRPr/>
            </a:lvl1pPr>
          </a:lstStyle>
          <a:p>
            <a:pPr>
              <a:defRPr/>
            </a:pPr>
            <a:fld id="{7045C61D-955A-4312-95C6-B6DADD737117}" type="datetimeFigureOut">
              <a:rPr lang="es-UY"/>
              <a:pPr>
                <a:defRPr/>
              </a:pPr>
              <a:t>14/12/2022</a:t>
            </a:fld>
            <a:endParaRPr lang="es-UY"/>
          </a:p>
        </p:txBody>
      </p:sp>
      <p:sp>
        <p:nvSpPr>
          <p:cNvPr id="5" name="Marcador de pie de página 4">
            <a:extLst>
              <a:ext uri="{FF2B5EF4-FFF2-40B4-BE49-F238E27FC236}">
                <a16:creationId xmlns:a16="http://schemas.microsoft.com/office/drawing/2014/main" id="{5F7D0ACD-31F3-AF53-BB35-87F76AAD8654}"/>
              </a:ext>
            </a:extLst>
          </p:cNvPr>
          <p:cNvSpPr>
            <a:spLocks noGrp="1"/>
          </p:cNvSpPr>
          <p:nvPr>
            <p:ph type="ftr" sz="quarter" idx="11"/>
          </p:nvPr>
        </p:nvSpPr>
        <p:spPr/>
        <p:txBody>
          <a:bodyPr/>
          <a:lstStyle>
            <a:lvl1pPr>
              <a:defRPr/>
            </a:lvl1pPr>
          </a:lstStyle>
          <a:p>
            <a:pPr>
              <a:defRPr/>
            </a:pPr>
            <a:endParaRPr lang="es-UY"/>
          </a:p>
        </p:txBody>
      </p:sp>
      <p:sp>
        <p:nvSpPr>
          <p:cNvPr id="6" name="Marcador de número de diapositiva 5">
            <a:extLst>
              <a:ext uri="{FF2B5EF4-FFF2-40B4-BE49-F238E27FC236}">
                <a16:creationId xmlns:a16="http://schemas.microsoft.com/office/drawing/2014/main" id="{66BA394A-AC02-0980-9019-65F30AB884CB}"/>
              </a:ext>
            </a:extLst>
          </p:cNvPr>
          <p:cNvSpPr>
            <a:spLocks noGrp="1"/>
          </p:cNvSpPr>
          <p:nvPr>
            <p:ph type="sldNum" sz="quarter" idx="12"/>
          </p:nvPr>
        </p:nvSpPr>
        <p:spPr/>
        <p:txBody>
          <a:bodyPr/>
          <a:lstStyle>
            <a:lvl1pPr>
              <a:defRPr/>
            </a:lvl1pPr>
          </a:lstStyle>
          <a:p>
            <a:pPr>
              <a:defRPr/>
            </a:pPr>
            <a:fld id="{38B0142B-8C89-462C-9A2B-1A3E9160A8A9}" type="slidenum">
              <a:rPr lang="es-UY" altLang="es-UY"/>
              <a:pPr>
                <a:defRPr/>
              </a:pPr>
              <a:t>‹Nº›</a:t>
            </a:fld>
            <a:endParaRPr lang="es-UY" altLang="es-UY"/>
          </a:p>
        </p:txBody>
      </p:sp>
    </p:spTree>
    <p:extLst>
      <p:ext uri="{BB962C8B-B14F-4D97-AF65-F5344CB8AC3E}">
        <p14:creationId xmlns:p14="http://schemas.microsoft.com/office/powerpoint/2010/main" val="89910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4CBA59A1-A720-F729-F80B-746E9CC85424}"/>
              </a:ext>
            </a:extLst>
          </p:cNvPr>
          <p:cNvSpPr>
            <a:spLocks noGrp="1"/>
          </p:cNvSpPr>
          <p:nvPr>
            <p:ph type="dt" sz="half" idx="10"/>
          </p:nvPr>
        </p:nvSpPr>
        <p:spPr/>
        <p:txBody>
          <a:bodyPr/>
          <a:lstStyle>
            <a:lvl1pPr>
              <a:defRPr/>
            </a:lvl1pPr>
          </a:lstStyle>
          <a:p>
            <a:pPr>
              <a:defRPr/>
            </a:pPr>
            <a:fld id="{198BCD97-4661-458E-8D9A-F41FB29C479A}" type="datetimeFigureOut">
              <a:rPr lang="es-AR"/>
              <a:pPr>
                <a:defRPr/>
              </a:pPr>
              <a:t>14/12/2022</a:t>
            </a:fld>
            <a:endParaRPr lang="es-AR"/>
          </a:p>
        </p:txBody>
      </p:sp>
      <p:sp>
        <p:nvSpPr>
          <p:cNvPr id="5" name="4 Marcador de pie de página">
            <a:extLst>
              <a:ext uri="{FF2B5EF4-FFF2-40B4-BE49-F238E27FC236}">
                <a16:creationId xmlns:a16="http://schemas.microsoft.com/office/drawing/2014/main" id="{712C53B0-964D-91E8-B0B5-2DFEEC66536A}"/>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0E0A18DC-BCC9-16F3-C329-9663F3E40F7D}"/>
              </a:ext>
            </a:extLst>
          </p:cNvPr>
          <p:cNvSpPr>
            <a:spLocks noGrp="1"/>
          </p:cNvSpPr>
          <p:nvPr>
            <p:ph type="sldNum" sz="quarter" idx="12"/>
          </p:nvPr>
        </p:nvSpPr>
        <p:spPr/>
        <p:txBody>
          <a:bodyPr/>
          <a:lstStyle>
            <a:lvl1pPr>
              <a:defRPr/>
            </a:lvl1pPr>
          </a:lstStyle>
          <a:p>
            <a:pPr>
              <a:defRPr/>
            </a:pPr>
            <a:fld id="{872B5FCC-C797-475D-ADC5-E99147F07977}" type="slidenum">
              <a:rPr lang="es-AR" altLang="es-UY"/>
              <a:pPr>
                <a:defRPr/>
              </a:pPr>
              <a:t>‹Nº›</a:t>
            </a:fld>
            <a:endParaRPr lang="es-AR" altLang="es-UY"/>
          </a:p>
        </p:txBody>
      </p:sp>
    </p:spTree>
    <p:extLst>
      <p:ext uri="{BB962C8B-B14F-4D97-AF65-F5344CB8AC3E}">
        <p14:creationId xmlns:p14="http://schemas.microsoft.com/office/powerpoint/2010/main" val="256877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3 Marcador de fecha">
            <a:extLst>
              <a:ext uri="{FF2B5EF4-FFF2-40B4-BE49-F238E27FC236}">
                <a16:creationId xmlns:a16="http://schemas.microsoft.com/office/drawing/2014/main" id="{C8F3F6D6-FECC-1968-BB49-3B2002105B7D}"/>
              </a:ext>
            </a:extLst>
          </p:cNvPr>
          <p:cNvSpPr>
            <a:spLocks noGrp="1"/>
          </p:cNvSpPr>
          <p:nvPr>
            <p:ph type="dt" sz="half" idx="10"/>
          </p:nvPr>
        </p:nvSpPr>
        <p:spPr/>
        <p:txBody>
          <a:bodyPr/>
          <a:lstStyle>
            <a:lvl1pPr>
              <a:defRPr/>
            </a:lvl1pPr>
          </a:lstStyle>
          <a:p>
            <a:pPr>
              <a:defRPr/>
            </a:pPr>
            <a:fld id="{4A9DAD45-280C-42C5-AE56-EFAFFBDCA211}" type="datetimeFigureOut">
              <a:rPr lang="es-AR"/>
              <a:pPr>
                <a:defRPr/>
              </a:pPr>
              <a:t>14/12/2022</a:t>
            </a:fld>
            <a:endParaRPr lang="es-AR"/>
          </a:p>
        </p:txBody>
      </p:sp>
      <p:sp>
        <p:nvSpPr>
          <p:cNvPr id="6" name="4 Marcador de pie de página">
            <a:extLst>
              <a:ext uri="{FF2B5EF4-FFF2-40B4-BE49-F238E27FC236}">
                <a16:creationId xmlns:a16="http://schemas.microsoft.com/office/drawing/2014/main" id="{DCBC68BE-2E0A-AAA9-948C-F3493D58842B}"/>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096AD978-116C-4B4B-A1D1-A20BC35A8AA1}"/>
              </a:ext>
            </a:extLst>
          </p:cNvPr>
          <p:cNvSpPr>
            <a:spLocks noGrp="1"/>
          </p:cNvSpPr>
          <p:nvPr>
            <p:ph type="sldNum" sz="quarter" idx="12"/>
          </p:nvPr>
        </p:nvSpPr>
        <p:spPr/>
        <p:txBody>
          <a:bodyPr/>
          <a:lstStyle>
            <a:lvl1pPr>
              <a:defRPr/>
            </a:lvl1pPr>
          </a:lstStyle>
          <a:p>
            <a:pPr>
              <a:defRPr/>
            </a:pPr>
            <a:fld id="{E2914C2C-0F96-441A-A85F-0AD3DBEA9667}" type="slidenum">
              <a:rPr lang="es-AR" altLang="es-UY"/>
              <a:pPr>
                <a:defRPr/>
              </a:pPr>
              <a:t>‹Nº›</a:t>
            </a:fld>
            <a:endParaRPr lang="es-AR" altLang="es-UY"/>
          </a:p>
        </p:txBody>
      </p:sp>
    </p:spTree>
    <p:extLst>
      <p:ext uri="{BB962C8B-B14F-4D97-AF65-F5344CB8AC3E}">
        <p14:creationId xmlns:p14="http://schemas.microsoft.com/office/powerpoint/2010/main" val="266504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3 Marcador de fecha">
            <a:extLst>
              <a:ext uri="{FF2B5EF4-FFF2-40B4-BE49-F238E27FC236}">
                <a16:creationId xmlns:a16="http://schemas.microsoft.com/office/drawing/2014/main" id="{54FD0183-3FBD-06DF-DD2D-B0C7097C8042}"/>
              </a:ext>
            </a:extLst>
          </p:cNvPr>
          <p:cNvSpPr>
            <a:spLocks noGrp="1"/>
          </p:cNvSpPr>
          <p:nvPr>
            <p:ph type="dt" sz="half" idx="10"/>
          </p:nvPr>
        </p:nvSpPr>
        <p:spPr/>
        <p:txBody>
          <a:bodyPr/>
          <a:lstStyle>
            <a:lvl1pPr>
              <a:defRPr/>
            </a:lvl1pPr>
          </a:lstStyle>
          <a:p>
            <a:pPr>
              <a:defRPr/>
            </a:pPr>
            <a:fld id="{9A07EB77-8C60-4E6A-938B-A89FBACE4FC4}" type="datetimeFigureOut">
              <a:rPr lang="es-AR"/>
              <a:pPr>
                <a:defRPr/>
              </a:pPr>
              <a:t>14/12/2022</a:t>
            </a:fld>
            <a:endParaRPr lang="es-AR"/>
          </a:p>
        </p:txBody>
      </p:sp>
      <p:sp>
        <p:nvSpPr>
          <p:cNvPr id="8" name="4 Marcador de pie de página">
            <a:extLst>
              <a:ext uri="{FF2B5EF4-FFF2-40B4-BE49-F238E27FC236}">
                <a16:creationId xmlns:a16="http://schemas.microsoft.com/office/drawing/2014/main" id="{9E850E88-15A1-8582-742C-ED85F824C039}"/>
              </a:ext>
            </a:extLst>
          </p:cNvPr>
          <p:cNvSpPr>
            <a:spLocks noGrp="1"/>
          </p:cNvSpPr>
          <p:nvPr>
            <p:ph type="ftr" sz="quarter" idx="11"/>
          </p:nvPr>
        </p:nvSpPr>
        <p:spPr/>
        <p:txBody>
          <a:bodyPr/>
          <a:lstStyle>
            <a:lvl1pPr>
              <a:defRPr/>
            </a:lvl1pPr>
          </a:lstStyle>
          <a:p>
            <a:pPr>
              <a:defRPr/>
            </a:pPr>
            <a:endParaRPr lang="es-AR"/>
          </a:p>
        </p:txBody>
      </p:sp>
      <p:sp>
        <p:nvSpPr>
          <p:cNvPr id="9" name="5 Marcador de número de diapositiva">
            <a:extLst>
              <a:ext uri="{FF2B5EF4-FFF2-40B4-BE49-F238E27FC236}">
                <a16:creationId xmlns:a16="http://schemas.microsoft.com/office/drawing/2014/main" id="{16EB82AC-2C11-987B-D710-77B902C498A8}"/>
              </a:ext>
            </a:extLst>
          </p:cNvPr>
          <p:cNvSpPr>
            <a:spLocks noGrp="1"/>
          </p:cNvSpPr>
          <p:nvPr>
            <p:ph type="sldNum" sz="quarter" idx="12"/>
          </p:nvPr>
        </p:nvSpPr>
        <p:spPr/>
        <p:txBody>
          <a:bodyPr/>
          <a:lstStyle>
            <a:lvl1pPr>
              <a:defRPr/>
            </a:lvl1pPr>
          </a:lstStyle>
          <a:p>
            <a:pPr>
              <a:defRPr/>
            </a:pPr>
            <a:fld id="{9EFF4BC4-DBFA-4F1B-9BF4-5049C146D2FA}" type="slidenum">
              <a:rPr lang="es-AR" altLang="es-UY"/>
              <a:pPr>
                <a:defRPr/>
              </a:pPr>
              <a:t>‹Nº›</a:t>
            </a:fld>
            <a:endParaRPr lang="es-AR" altLang="es-UY"/>
          </a:p>
        </p:txBody>
      </p:sp>
    </p:spTree>
    <p:extLst>
      <p:ext uri="{BB962C8B-B14F-4D97-AF65-F5344CB8AC3E}">
        <p14:creationId xmlns:p14="http://schemas.microsoft.com/office/powerpoint/2010/main" val="227316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3 Marcador de fecha">
            <a:extLst>
              <a:ext uri="{FF2B5EF4-FFF2-40B4-BE49-F238E27FC236}">
                <a16:creationId xmlns:a16="http://schemas.microsoft.com/office/drawing/2014/main" id="{763DE4E3-6FFB-2374-553B-3EFBDFB9908A}"/>
              </a:ext>
            </a:extLst>
          </p:cNvPr>
          <p:cNvSpPr>
            <a:spLocks noGrp="1"/>
          </p:cNvSpPr>
          <p:nvPr>
            <p:ph type="dt" sz="half" idx="10"/>
          </p:nvPr>
        </p:nvSpPr>
        <p:spPr/>
        <p:txBody>
          <a:bodyPr/>
          <a:lstStyle>
            <a:lvl1pPr>
              <a:defRPr/>
            </a:lvl1pPr>
          </a:lstStyle>
          <a:p>
            <a:pPr>
              <a:defRPr/>
            </a:pPr>
            <a:fld id="{BCA8F16B-4A2A-491F-84C8-E84417B99929}" type="datetimeFigureOut">
              <a:rPr lang="es-AR"/>
              <a:pPr>
                <a:defRPr/>
              </a:pPr>
              <a:t>14/12/2022</a:t>
            </a:fld>
            <a:endParaRPr lang="es-AR"/>
          </a:p>
        </p:txBody>
      </p:sp>
      <p:sp>
        <p:nvSpPr>
          <p:cNvPr id="4" name="4 Marcador de pie de página">
            <a:extLst>
              <a:ext uri="{FF2B5EF4-FFF2-40B4-BE49-F238E27FC236}">
                <a16:creationId xmlns:a16="http://schemas.microsoft.com/office/drawing/2014/main" id="{C47BA67D-1BE8-56AB-0EA5-72F519C82BFE}"/>
              </a:ext>
            </a:extLst>
          </p:cNvPr>
          <p:cNvSpPr>
            <a:spLocks noGrp="1"/>
          </p:cNvSpPr>
          <p:nvPr>
            <p:ph type="ftr" sz="quarter" idx="11"/>
          </p:nvPr>
        </p:nvSpPr>
        <p:spPr/>
        <p:txBody>
          <a:bodyPr/>
          <a:lstStyle>
            <a:lvl1pPr>
              <a:defRPr/>
            </a:lvl1pPr>
          </a:lstStyle>
          <a:p>
            <a:pPr>
              <a:defRPr/>
            </a:pPr>
            <a:endParaRPr lang="es-AR"/>
          </a:p>
        </p:txBody>
      </p:sp>
      <p:sp>
        <p:nvSpPr>
          <p:cNvPr id="5" name="5 Marcador de número de diapositiva">
            <a:extLst>
              <a:ext uri="{FF2B5EF4-FFF2-40B4-BE49-F238E27FC236}">
                <a16:creationId xmlns:a16="http://schemas.microsoft.com/office/drawing/2014/main" id="{5D1E2751-8619-7B1F-D835-AB82871AC447}"/>
              </a:ext>
            </a:extLst>
          </p:cNvPr>
          <p:cNvSpPr>
            <a:spLocks noGrp="1"/>
          </p:cNvSpPr>
          <p:nvPr>
            <p:ph type="sldNum" sz="quarter" idx="12"/>
          </p:nvPr>
        </p:nvSpPr>
        <p:spPr/>
        <p:txBody>
          <a:bodyPr/>
          <a:lstStyle>
            <a:lvl1pPr>
              <a:defRPr/>
            </a:lvl1pPr>
          </a:lstStyle>
          <a:p>
            <a:pPr>
              <a:defRPr/>
            </a:pPr>
            <a:fld id="{7D4B9A5D-B6DB-43C8-92F4-288C2D2AE747}" type="slidenum">
              <a:rPr lang="es-AR" altLang="es-UY"/>
              <a:pPr>
                <a:defRPr/>
              </a:pPr>
              <a:t>‹Nº›</a:t>
            </a:fld>
            <a:endParaRPr lang="es-AR" altLang="es-UY"/>
          </a:p>
        </p:txBody>
      </p:sp>
    </p:spTree>
    <p:extLst>
      <p:ext uri="{BB962C8B-B14F-4D97-AF65-F5344CB8AC3E}">
        <p14:creationId xmlns:p14="http://schemas.microsoft.com/office/powerpoint/2010/main" val="326097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418BF9B2-9863-7578-507F-F3CF9DE3B71E}"/>
              </a:ext>
            </a:extLst>
          </p:cNvPr>
          <p:cNvSpPr>
            <a:spLocks noGrp="1"/>
          </p:cNvSpPr>
          <p:nvPr>
            <p:ph type="dt" sz="half" idx="10"/>
          </p:nvPr>
        </p:nvSpPr>
        <p:spPr/>
        <p:txBody>
          <a:bodyPr/>
          <a:lstStyle>
            <a:lvl1pPr>
              <a:defRPr/>
            </a:lvl1pPr>
          </a:lstStyle>
          <a:p>
            <a:pPr>
              <a:defRPr/>
            </a:pPr>
            <a:fld id="{DFA45B7B-41DF-4AFA-8F95-0987EABD58F0}" type="datetimeFigureOut">
              <a:rPr lang="es-AR"/>
              <a:pPr>
                <a:defRPr/>
              </a:pPr>
              <a:t>14/12/2022</a:t>
            </a:fld>
            <a:endParaRPr lang="es-AR"/>
          </a:p>
        </p:txBody>
      </p:sp>
      <p:sp>
        <p:nvSpPr>
          <p:cNvPr id="3" name="4 Marcador de pie de página">
            <a:extLst>
              <a:ext uri="{FF2B5EF4-FFF2-40B4-BE49-F238E27FC236}">
                <a16:creationId xmlns:a16="http://schemas.microsoft.com/office/drawing/2014/main" id="{6250CCA0-C111-2BC7-390E-BD3104043BFA}"/>
              </a:ext>
            </a:extLst>
          </p:cNvPr>
          <p:cNvSpPr>
            <a:spLocks noGrp="1"/>
          </p:cNvSpPr>
          <p:nvPr>
            <p:ph type="ftr" sz="quarter" idx="11"/>
          </p:nvPr>
        </p:nvSpPr>
        <p:spPr/>
        <p:txBody>
          <a:bodyPr/>
          <a:lstStyle>
            <a:lvl1pPr>
              <a:defRPr/>
            </a:lvl1pPr>
          </a:lstStyle>
          <a:p>
            <a:pPr>
              <a:defRPr/>
            </a:pPr>
            <a:endParaRPr lang="es-AR"/>
          </a:p>
        </p:txBody>
      </p:sp>
      <p:sp>
        <p:nvSpPr>
          <p:cNvPr id="4" name="5 Marcador de número de diapositiva">
            <a:extLst>
              <a:ext uri="{FF2B5EF4-FFF2-40B4-BE49-F238E27FC236}">
                <a16:creationId xmlns:a16="http://schemas.microsoft.com/office/drawing/2014/main" id="{C489B8F3-DFB0-E963-FEF4-EFCD8A600CA5}"/>
              </a:ext>
            </a:extLst>
          </p:cNvPr>
          <p:cNvSpPr>
            <a:spLocks noGrp="1"/>
          </p:cNvSpPr>
          <p:nvPr>
            <p:ph type="sldNum" sz="quarter" idx="12"/>
          </p:nvPr>
        </p:nvSpPr>
        <p:spPr/>
        <p:txBody>
          <a:bodyPr/>
          <a:lstStyle>
            <a:lvl1pPr>
              <a:defRPr/>
            </a:lvl1pPr>
          </a:lstStyle>
          <a:p>
            <a:pPr>
              <a:defRPr/>
            </a:pPr>
            <a:fld id="{5D3B494B-9FD7-4D42-9510-968B7898ABBF}" type="slidenum">
              <a:rPr lang="es-AR" altLang="es-UY"/>
              <a:pPr>
                <a:defRPr/>
              </a:pPr>
              <a:t>‹Nº›</a:t>
            </a:fld>
            <a:endParaRPr lang="es-AR" altLang="es-UY"/>
          </a:p>
        </p:txBody>
      </p:sp>
    </p:spTree>
    <p:extLst>
      <p:ext uri="{BB962C8B-B14F-4D97-AF65-F5344CB8AC3E}">
        <p14:creationId xmlns:p14="http://schemas.microsoft.com/office/powerpoint/2010/main" val="13544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FAB36165-466D-0021-EE79-3D06F21620C3}"/>
              </a:ext>
            </a:extLst>
          </p:cNvPr>
          <p:cNvSpPr>
            <a:spLocks noGrp="1"/>
          </p:cNvSpPr>
          <p:nvPr>
            <p:ph type="dt" sz="half" idx="10"/>
          </p:nvPr>
        </p:nvSpPr>
        <p:spPr/>
        <p:txBody>
          <a:bodyPr/>
          <a:lstStyle>
            <a:lvl1pPr>
              <a:defRPr/>
            </a:lvl1pPr>
          </a:lstStyle>
          <a:p>
            <a:pPr>
              <a:defRPr/>
            </a:pPr>
            <a:fld id="{E4E1AC43-A30E-4731-8070-63570040216D}" type="datetimeFigureOut">
              <a:rPr lang="es-AR"/>
              <a:pPr>
                <a:defRPr/>
              </a:pPr>
              <a:t>14/12/2022</a:t>
            </a:fld>
            <a:endParaRPr lang="es-AR"/>
          </a:p>
        </p:txBody>
      </p:sp>
      <p:sp>
        <p:nvSpPr>
          <p:cNvPr id="6" name="4 Marcador de pie de página">
            <a:extLst>
              <a:ext uri="{FF2B5EF4-FFF2-40B4-BE49-F238E27FC236}">
                <a16:creationId xmlns:a16="http://schemas.microsoft.com/office/drawing/2014/main" id="{A3CB60DD-F674-8C14-BF55-2015FA8AA088}"/>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00A673F5-9A57-3615-74E3-910943A1E6C2}"/>
              </a:ext>
            </a:extLst>
          </p:cNvPr>
          <p:cNvSpPr>
            <a:spLocks noGrp="1"/>
          </p:cNvSpPr>
          <p:nvPr>
            <p:ph type="sldNum" sz="quarter" idx="12"/>
          </p:nvPr>
        </p:nvSpPr>
        <p:spPr/>
        <p:txBody>
          <a:bodyPr/>
          <a:lstStyle>
            <a:lvl1pPr>
              <a:defRPr/>
            </a:lvl1pPr>
          </a:lstStyle>
          <a:p>
            <a:pPr>
              <a:defRPr/>
            </a:pPr>
            <a:fld id="{66EB7CF2-879A-495E-B4AB-78BF60A8F2E6}" type="slidenum">
              <a:rPr lang="es-AR" altLang="es-UY"/>
              <a:pPr>
                <a:defRPr/>
              </a:pPr>
              <a:t>‹Nº›</a:t>
            </a:fld>
            <a:endParaRPr lang="es-AR" altLang="es-UY"/>
          </a:p>
        </p:txBody>
      </p:sp>
    </p:spTree>
    <p:extLst>
      <p:ext uri="{BB962C8B-B14F-4D97-AF65-F5344CB8AC3E}">
        <p14:creationId xmlns:p14="http://schemas.microsoft.com/office/powerpoint/2010/main" val="253223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61FE48BF-AA97-DF75-FD52-B0B75C9A9767}"/>
              </a:ext>
            </a:extLst>
          </p:cNvPr>
          <p:cNvSpPr>
            <a:spLocks noGrp="1"/>
          </p:cNvSpPr>
          <p:nvPr>
            <p:ph type="dt" sz="half" idx="10"/>
          </p:nvPr>
        </p:nvSpPr>
        <p:spPr/>
        <p:txBody>
          <a:bodyPr/>
          <a:lstStyle>
            <a:lvl1pPr>
              <a:defRPr/>
            </a:lvl1pPr>
          </a:lstStyle>
          <a:p>
            <a:pPr>
              <a:defRPr/>
            </a:pPr>
            <a:fld id="{5A2F9EF2-0284-44F6-B77F-4AF33675852A}" type="datetimeFigureOut">
              <a:rPr lang="es-AR"/>
              <a:pPr>
                <a:defRPr/>
              </a:pPr>
              <a:t>14/12/2022</a:t>
            </a:fld>
            <a:endParaRPr lang="es-AR"/>
          </a:p>
        </p:txBody>
      </p:sp>
      <p:sp>
        <p:nvSpPr>
          <p:cNvPr id="6" name="4 Marcador de pie de página">
            <a:extLst>
              <a:ext uri="{FF2B5EF4-FFF2-40B4-BE49-F238E27FC236}">
                <a16:creationId xmlns:a16="http://schemas.microsoft.com/office/drawing/2014/main" id="{6915802C-3FD6-A5E1-4015-F3B152B5B07C}"/>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3E1C580D-7C1D-0060-5E33-C11BB0868081}"/>
              </a:ext>
            </a:extLst>
          </p:cNvPr>
          <p:cNvSpPr>
            <a:spLocks noGrp="1"/>
          </p:cNvSpPr>
          <p:nvPr>
            <p:ph type="sldNum" sz="quarter" idx="12"/>
          </p:nvPr>
        </p:nvSpPr>
        <p:spPr/>
        <p:txBody>
          <a:bodyPr/>
          <a:lstStyle>
            <a:lvl1pPr>
              <a:defRPr/>
            </a:lvl1pPr>
          </a:lstStyle>
          <a:p>
            <a:pPr>
              <a:defRPr/>
            </a:pPr>
            <a:fld id="{48042F28-7327-4FCF-B0CD-DF932B4DBBBF}" type="slidenum">
              <a:rPr lang="es-AR" altLang="es-UY"/>
              <a:pPr>
                <a:defRPr/>
              </a:pPr>
              <a:t>‹Nº›</a:t>
            </a:fld>
            <a:endParaRPr lang="es-AR" altLang="es-UY"/>
          </a:p>
        </p:txBody>
      </p:sp>
    </p:spTree>
    <p:extLst>
      <p:ext uri="{BB962C8B-B14F-4D97-AF65-F5344CB8AC3E}">
        <p14:creationId xmlns:p14="http://schemas.microsoft.com/office/powerpoint/2010/main" val="421471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AFCF7"/>
            </a:gs>
            <a:gs pos="77000">
              <a:srgbClr val="D2E0B4"/>
            </a:gs>
            <a:gs pos="83000">
              <a:srgbClr val="D2E0B4"/>
            </a:gs>
            <a:gs pos="100000">
              <a:srgbClr val="E1EBCD"/>
            </a:gs>
          </a:gsLst>
          <a:lin ang="2700000" scaled="1"/>
        </a:gra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DF083C9B-B6C6-98C4-1A6B-9A42DCC5B31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UY"/>
              <a:t>Haga clic para modificar el estilo de título del patrón</a:t>
            </a:r>
            <a:endParaRPr lang="es-AR" altLang="es-UY"/>
          </a:p>
        </p:txBody>
      </p:sp>
      <p:sp>
        <p:nvSpPr>
          <p:cNvPr id="1027" name="2 Marcador de texto">
            <a:extLst>
              <a:ext uri="{FF2B5EF4-FFF2-40B4-BE49-F238E27FC236}">
                <a16:creationId xmlns:a16="http://schemas.microsoft.com/office/drawing/2014/main" id="{7F75CA39-E743-F261-115D-C71F419B1E1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UY"/>
              <a:t>Haga clic para modificar el estilo de texto del patrón</a:t>
            </a:r>
          </a:p>
          <a:p>
            <a:pPr lvl="1"/>
            <a:r>
              <a:rPr lang="es-ES" altLang="es-UY"/>
              <a:t>Segundo nivel</a:t>
            </a:r>
          </a:p>
          <a:p>
            <a:pPr lvl="2"/>
            <a:r>
              <a:rPr lang="es-ES" altLang="es-UY"/>
              <a:t>Tercer nivel</a:t>
            </a:r>
          </a:p>
          <a:p>
            <a:pPr lvl="3"/>
            <a:r>
              <a:rPr lang="es-ES" altLang="es-UY"/>
              <a:t>Cuarto nivel</a:t>
            </a:r>
          </a:p>
          <a:p>
            <a:pPr lvl="4"/>
            <a:r>
              <a:rPr lang="es-ES" altLang="es-UY"/>
              <a:t>Quinto nivel</a:t>
            </a:r>
            <a:endParaRPr lang="es-AR" altLang="es-UY"/>
          </a:p>
        </p:txBody>
      </p:sp>
      <p:sp>
        <p:nvSpPr>
          <p:cNvPr id="4" name="3 Marcador de fecha">
            <a:extLst>
              <a:ext uri="{FF2B5EF4-FFF2-40B4-BE49-F238E27FC236}">
                <a16:creationId xmlns:a16="http://schemas.microsoft.com/office/drawing/2014/main" id="{E15579C5-5A7B-420B-2AF4-2DCE71B880B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2EAF0B1-BB94-4750-94A0-E2336539AB0D}" type="datetimeFigureOut">
              <a:rPr lang="es-AR"/>
              <a:pPr>
                <a:defRPr/>
              </a:pPr>
              <a:t>14/12/2022</a:t>
            </a:fld>
            <a:endParaRPr lang="es-AR"/>
          </a:p>
        </p:txBody>
      </p:sp>
      <p:sp>
        <p:nvSpPr>
          <p:cNvPr id="5" name="4 Marcador de pie de página">
            <a:extLst>
              <a:ext uri="{FF2B5EF4-FFF2-40B4-BE49-F238E27FC236}">
                <a16:creationId xmlns:a16="http://schemas.microsoft.com/office/drawing/2014/main" id="{63C4839A-19FF-4A73-A6A9-F9E1535DD90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AR"/>
          </a:p>
        </p:txBody>
      </p:sp>
      <p:sp>
        <p:nvSpPr>
          <p:cNvPr id="6" name="5 Marcador de número de diapositiva">
            <a:extLst>
              <a:ext uri="{FF2B5EF4-FFF2-40B4-BE49-F238E27FC236}">
                <a16:creationId xmlns:a16="http://schemas.microsoft.com/office/drawing/2014/main" id="{D6970BD2-DFB5-56CF-3665-DF5324102F1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CD716FD-1052-448F-A8AA-D976320825ED}" type="slidenum">
              <a:rPr lang="es-AR" altLang="es-UY"/>
              <a:pPr>
                <a:defRPr/>
              </a:pPr>
              <a:t>‹Nº›</a:t>
            </a:fld>
            <a:endParaRPr lang="es-AR" altLang="es-UY"/>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Marcador de título 1">
            <a:extLst>
              <a:ext uri="{FF2B5EF4-FFF2-40B4-BE49-F238E27FC236}">
                <a16:creationId xmlns:a16="http://schemas.microsoft.com/office/drawing/2014/main" id="{24886DC9-329C-1DED-1D68-9C2AE1F99347}"/>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UY"/>
              <a:t>Haga clic para modificar el estilo de título del patrón</a:t>
            </a:r>
            <a:endParaRPr lang="es-UY" altLang="es-UY"/>
          </a:p>
        </p:txBody>
      </p:sp>
      <p:sp>
        <p:nvSpPr>
          <p:cNvPr id="2051" name="Marcador de texto 2">
            <a:extLst>
              <a:ext uri="{FF2B5EF4-FFF2-40B4-BE49-F238E27FC236}">
                <a16:creationId xmlns:a16="http://schemas.microsoft.com/office/drawing/2014/main" id="{5448FE36-B81D-BCAF-02BD-1F0201CA1024}"/>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UY"/>
              <a:t>Haga clic para modificar los estilos de texto del patrón</a:t>
            </a:r>
          </a:p>
          <a:p>
            <a:pPr lvl="1"/>
            <a:r>
              <a:rPr lang="es-ES" altLang="es-UY"/>
              <a:t>Segundo nivel</a:t>
            </a:r>
          </a:p>
          <a:p>
            <a:pPr lvl="2"/>
            <a:r>
              <a:rPr lang="es-ES" altLang="es-UY"/>
              <a:t>Tercer nivel</a:t>
            </a:r>
          </a:p>
          <a:p>
            <a:pPr lvl="3"/>
            <a:r>
              <a:rPr lang="es-ES" altLang="es-UY"/>
              <a:t>Cuarto nivel</a:t>
            </a:r>
          </a:p>
          <a:p>
            <a:pPr lvl="4"/>
            <a:r>
              <a:rPr lang="es-ES" altLang="es-UY"/>
              <a:t>Quinto nivel</a:t>
            </a:r>
            <a:endParaRPr lang="es-UY" altLang="es-UY"/>
          </a:p>
        </p:txBody>
      </p:sp>
      <p:sp>
        <p:nvSpPr>
          <p:cNvPr id="4" name="Marcador de fecha 3">
            <a:extLst>
              <a:ext uri="{FF2B5EF4-FFF2-40B4-BE49-F238E27FC236}">
                <a16:creationId xmlns:a16="http://schemas.microsoft.com/office/drawing/2014/main" id="{764EC3D5-A90F-6172-1B42-EDCA3D99273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pPr>
              <a:defRPr/>
            </a:pPr>
            <a:fld id="{8829F215-933E-4A31-8007-67196368B1E3}" type="datetimeFigureOut">
              <a:rPr lang="es-UY"/>
              <a:pPr>
                <a:defRPr/>
              </a:pPr>
              <a:t>14/12/2022</a:t>
            </a:fld>
            <a:endParaRPr lang="es-UY"/>
          </a:p>
        </p:txBody>
      </p:sp>
      <p:sp>
        <p:nvSpPr>
          <p:cNvPr id="5" name="Marcador de pie de página 4">
            <a:extLst>
              <a:ext uri="{FF2B5EF4-FFF2-40B4-BE49-F238E27FC236}">
                <a16:creationId xmlns:a16="http://schemas.microsoft.com/office/drawing/2014/main" id="{2B01CD87-73F3-286F-A69A-3ADF70FCBB3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pPr>
              <a:defRPr/>
            </a:pPr>
            <a:endParaRPr lang="es-UY"/>
          </a:p>
        </p:txBody>
      </p:sp>
      <p:sp>
        <p:nvSpPr>
          <p:cNvPr id="6" name="Marcador de número de diapositiva 5">
            <a:extLst>
              <a:ext uri="{FF2B5EF4-FFF2-40B4-BE49-F238E27FC236}">
                <a16:creationId xmlns:a16="http://schemas.microsoft.com/office/drawing/2014/main" id="{E8F1340D-2ACE-DDB9-AC38-09788E9D07C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50E6E2C-98E4-496E-B1F7-3521D3834B08}" type="slidenum">
              <a:rPr lang="es-UY" altLang="es-UY"/>
              <a:pPr>
                <a:defRPr/>
              </a:pPr>
              <a:t>‹Nº›</a:t>
            </a:fld>
            <a:endParaRPr lang="es-UY" altLang="es-UY"/>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Yq3Re-PGPEY&amp;t=903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a:extLst>
              <a:ext uri="{FF2B5EF4-FFF2-40B4-BE49-F238E27FC236}">
                <a16:creationId xmlns:a16="http://schemas.microsoft.com/office/drawing/2014/main" id="{49B10702-F50D-C7FC-599B-81FF718FD425}"/>
              </a:ext>
            </a:extLst>
          </p:cNvPr>
          <p:cNvSpPr>
            <a:spLocks noGrp="1"/>
          </p:cNvSpPr>
          <p:nvPr>
            <p:ph type="subTitle" idx="1"/>
          </p:nvPr>
        </p:nvSpPr>
        <p:spPr>
          <a:xfrm>
            <a:off x="0" y="5949280"/>
            <a:ext cx="8928100" cy="2087563"/>
          </a:xfrm>
        </p:spPr>
        <p:txBody>
          <a:bodyPr rtlCol="0">
            <a:normAutofit/>
          </a:bodyPr>
          <a:lstStyle/>
          <a:p>
            <a:pPr algn="r" eaLnBrk="1" fontAlgn="auto" hangingPunct="1">
              <a:spcAft>
                <a:spcPts val="0"/>
              </a:spcAft>
              <a:defRPr/>
            </a:pPr>
            <a:r>
              <a:rPr lang="es-AR" sz="2400" dirty="0">
                <a:solidFill>
                  <a:schemeClr val="tx1"/>
                </a:solidFill>
              </a:rPr>
              <a:t>Diciembre de 2022</a:t>
            </a:r>
          </a:p>
        </p:txBody>
      </p:sp>
      <p:sp>
        <p:nvSpPr>
          <p:cNvPr id="4" name="1 Título">
            <a:extLst>
              <a:ext uri="{FF2B5EF4-FFF2-40B4-BE49-F238E27FC236}">
                <a16:creationId xmlns:a16="http://schemas.microsoft.com/office/drawing/2014/main" id="{1E06B0B7-BAF8-3071-F31C-9888D57E2708}"/>
              </a:ext>
            </a:extLst>
          </p:cNvPr>
          <p:cNvSpPr txBox="1">
            <a:spLocks/>
          </p:cNvSpPr>
          <p:nvPr/>
        </p:nvSpPr>
        <p:spPr bwMode="auto">
          <a:xfrm>
            <a:off x="179735" y="2852936"/>
            <a:ext cx="8784530" cy="1470025"/>
          </a:xfrm>
          <a:prstGeom prst="rect">
            <a:avLst/>
          </a:prstGeom>
          <a:noFill/>
          <a:ln>
            <a:noFill/>
          </a:ln>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eaLnBrk="1" hangingPunct="1">
              <a:defRPr/>
            </a:pPr>
            <a:endParaRPr lang="es-MX" altLang="es-UY" sz="3200" dirty="0">
              <a:latin typeface="+mn-lt"/>
            </a:endParaRPr>
          </a:p>
          <a:p>
            <a:pPr eaLnBrk="1" hangingPunct="1">
              <a:defRPr/>
            </a:pPr>
            <a:r>
              <a:rPr lang="es-MX" altLang="es-UY" sz="2800" dirty="0">
                <a:latin typeface="+mn-lt"/>
              </a:rPr>
              <a:t>Cámara de Senadores</a:t>
            </a:r>
          </a:p>
          <a:p>
            <a:pPr eaLnBrk="1" hangingPunct="1">
              <a:defRPr/>
            </a:pPr>
            <a:endParaRPr lang="es-MX" altLang="es-UY" sz="2800" dirty="0">
              <a:latin typeface="+mn-lt"/>
            </a:endParaRPr>
          </a:p>
          <a:p>
            <a:pPr eaLnBrk="1" hangingPunct="1">
              <a:defRPr/>
            </a:pPr>
            <a:r>
              <a:rPr lang="es-MX" altLang="es-UY" sz="2800" dirty="0">
                <a:latin typeface="+mn-lt"/>
              </a:rPr>
              <a:t>Segunda comparecencia del PIT CNT a la comisión especial para el tratamiento del proyecto de ley por el que se crea el Sistema Previsional Común.</a:t>
            </a:r>
          </a:p>
          <a:p>
            <a:pPr eaLnBrk="1" hangingPunct="1">
              <a:defRPr/>
            </a:pPr>
            <a:endParaRPr lang="es-MX" altLang="es-UY" sz="3200" dirty="0">
              <a:latin typeface="+mn-lt"/>
            </a:endParaRPr>
          </a:p>
          <a:p>
            <a:pPr eaLnBrk="1" hangingPunct="1">
              <a:defRPr/>
            </a:pPr>
            <a:endParaRPr lang="es-MX" altLang="es-UY" sz="3200" dirty="0">
              <a:latin typeface="+mn-lt"/>
            </a:endParaRPr>
          </a:p>
          <a:p>
            <a:pPr eaLnBrk="1" hangingPunct="1">
              <a:defRPr/>
            </a:pPr>
            <a:endParaRPr lang="es-MX" altLang="es-UY" sz="3200" b="1"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42382" y="4124794"/>
            <a:ext cx="869966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En relación a las comparaciones presentadas por del Poder Ejecutivo, responden a personas que llegan a los 60 años de edad con mayor cantidad de años de servicio (en algunos casos casi 40 años). Son ejemplos válidos, hechos con supuestos discutibles, que muestran casuísticas diferentes, con resultados diferentes. </a:t>
            </a:r>
          </a:p>
          <a:p>
            <a:pPr marL="0" indent="0" algn="just">
              <a:spcBef>
                <a:spcPts val="600"/>
              </a:spcBef>
              <a:buNone/>
            </a:pPr>
            <a:endParaRPr lang="es-MX" sz="12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Sin embargo, al tratarse de promedios de densidad de cotización por decil salarial, el gobierno los presenta como los únicos casos reales posibles. A partir de esas casuísticas, se pretende asignarle a las comparaciones una representatividad global que no tienen.</a:t>
            </a:r>
          </a:p>
          <a:p>
            <a:pPr algn="just">
              <a:spcBef>
                <a:spcPts val="600"/>
              </a:spcBef>
              <a:buFont typeface="+mj-lt"/>
              <a:buAutoNum type="arabicPeriod"/>
            </a:pPr>
            <a:endParaRPr lang="es-MX" sz="1600" dirty="0">
              <a:cs typeface="Times New Roman" panose="02020603050405020304" pitchFamily="18" charset="0"/>
            </a:endParaRPr>
          </a:p>
          <a:p>
            <a:pPr marL="0" indent="0">
              <a:spcBef>
                <a:spcPts val="0"/>
              </a:spcBef>
              <a:buNone/>
            </a:pPr>
            <a:r>
              <a:rPr lang="es-MX" sz="2400" dirty="0">
                <a:cs typeface="Times New Roman" panose="02020603050405020304" pitchFamily="18" charset="0"/>
              </a:rPr>
              <a:t>Sostener que los casos que no reflejan </a:t>
            </a:r>
          </a:p>
          <a:p>
            <a:pPr marL="0" indent="0">
              <a:spcBef>
                <a:spcPts val="0"/>
              </a:spcBef>
              <a:buNone/>
            </a:pPr>
            <a:r>
              <a:rPr lang="es-MX" sz="2400" dirty="0">
                <a:cs typeface="Times New Roman" panose="02020603050405020304" pitchFamily="18" charset="0"/>
              </a:rPr>
              <a:t>la densidad de cotización promedio son </a:t>
            </a:r>
          </a:p>
          <a:p>
            <a:pPr marL="0" indent="0">
              <a:spcBef>
                <a:spcPts val="0"/>
              </a:spcBef>
              <a:buNone/>
            </a:pPr>
            <a:r>
              <a:rPr lang="es-MX" sz="2400" dirty="0">
                <a:cs typeface="Times New Roman" panose="02020603050405020304" pitchFamily="18" charset="0"/>
              </a:rPr>
              <a:t>“inventados o irreales”, es insostenible </a:t>
            </a:r>
          </a:p>
          <a:p>
            <a:pPr marL="0" indent="0">
              <a:spcBef>
                <a:spcPts val="0"/>
              </a:spcBef>
              <a:buNone/>
            </a:pPr>
            <a:r>
              <a:rPr lang="es-MX" sz="2400" dirty="0">
                <a:cs typeface="Times New Roman" panose="02020603050405020304" pitchFamily="18" charset="0"/>
              </a:rPr>
              <a:t>desde el punto de vista técnico. </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
        <p:nvSpPr>
          <p:cNvPr id="4" name="Cerrar llave 3">
            <a:extLst>
              <a:ext uri="{FF2B5EF4-FFF2-40B4-BE49-F238E27FC236}">
                <a16:creationId xmlns:a16="http://schemas.microsoft.com/office/drawing/2014/main" id="{9B81DDA3-B9C5-4312-24FA-29F3FC4FA210}"/>
              </a:ext>
            </a:extLst>
          </p:cNvPr>
          <p:cNvSpPr/>
          <p:nvPr/>
        </p:nvSpPr>
        <p:spPr>
          <a:xfrm>
            <a:off x="5292080" y="5013176"/>
            <a:ext cx="288032" cy="1609354"/>
          </a:xfrm>
          <a:prstGeom prst="rightBrace">
            <a:avLst>
              <a:gd name="adj1" fmla="val 27400"/>
              <a:gd name="adj2" fmla="val 50000"/>
            </a:avLst>
          </a:prstGeom>
          <a:noFill/>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5" name="Título 1">
            <a:extLst>
              <a:ext uri="{FF2B5EF4-FFF2-40B4-BE49-F238E27FC236}">
                <a16:creationId xmlns:a16="http://schemas.microsoft.com/office/drawing/2014/main" id="{F6C4AE5B-6261-620C-2786-3ABAAF95745E}"/>
              </a:ext>
            </a:extLst>
          </p:cNvPr>
          <p:cNvSpPr txBox="1">
            <a:spLocks/>
          </p:cNvSpPr>
          <p:nvPr/>
        </p:nvSpPr>
        <p:spPr bwMode="auto">
          <a:xfrm>
            <a:off x="5761869" y="5282357"/>
            <a:ext cx="3080181"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spcBef>
                <a:spcPct val="0"/>
              </a:spcBef>
              <a:buNone/>
            </a:pPr>
            <a:r>
              <a:rPr lang="es-MX" sz="2200" dirty="0">
                <a:ea typeface="Calibri" panose="020F0502020204030204" pitchFamily="34" charset="0"/>
                <a:cs typeface="Times New Roman" panose="02020603050405020304" pitchFamily="18" charset="0"/>
              </a:rPr>
              <a:t>Los promedios no son más “reales” que la diversidad de casos que componen el promedio.</a:t>
            </a:r>
            <a:endParaRPr lang="es-UY" sz="2200" dirty="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56B15A38-E333-7154-D552-01155FAF8C98}"/>
              </a:ext>
            </a:extLst>
          </p:cNvPr>
          <p:cNvSpPr/>
          <p:nvPr/>
        </p:nvSpPr>
        <p:spPr>
          <a:xfrm>
            <a:off x="5868144" y="5085184"/>
            <a:ext cx="2880320" cy="14842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022916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07504" y="4509120"/>
            <a:ext cx="869966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Para este tipo de comparaciones, ni el informe del ERT BPS ni los cuadros presentados por el Poder Ejecutivo que responden a algunas casuísticas particulares válidas, permiten hacer generalizaciones como las que pretende instalar el Poder Ejecutivo.</a:t>
            </a:r>
          </a:p>
          <a:p>
            <a:pPr marL="0" indent="0" algn="just">
              <a:spcBef>
                <a:spcPts val="600"/>
              </a:spcBef>
              <a:buNone/>
            </a:pPr>
            <a:endParaRPr lang="es-MX" sz="12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Afortunadamente, en su reciente comparecencia, CINVE presentó comparaciones a partir de un amplio conjunto de simulaciones que efectivamente reflejan una mayor diversidad de casuísticas.</a:t>
            </a:r>
          </a:p>
          <a:p>
            <a:pPr marL="0" indent="0" algn="just">
              <a:spcBef>
                <a:spcPts val="600"/>
              </a:spcBef>
              <a:buNone/>
            </a:pPr>
            <a:endParaRPr lang="es-MX" sz="12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CINVE aclaró explícitamente que su estudio tiene la importante limitación de no licuar el suplemento solidario ya que las comparaciones se hacen a 2022. Sin embargo, incluso con esa limitación que sobrestima significativamente la jubilación del régimen propuesto, muestra que una importante cantidad de trabajadores accederán a jubilaciones más bajas. </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182854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63458" y="2877829"/>
            <a:ext cx="869966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El estudio de CINVE no solo muestra que el régimen propuesto paga jubilaciones más bajas en las nuevas condiciones de retiro para la mayoría de trabajadores, sino también concluye que una importante proporción de trabajadores accederá a jubilaciones más bajas retirándose al momento de general causal en cada régimen.</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pic>
        <p:nvPicPr>
          <p:cNvPr id="5" name="Imagen 4">
            <a:extLst>
              <a:ext uri="{FF2B5EF4-FFF2-40B4-BE49-F238E27FC236}">
                <a16:creationId xmlns:a16="http://schemas.microsoft.com/office/drawing/2014/main" id="{62ADFFC0-A8AE-0839-94C9-0C059B98B424}"/>
              </a:ext>
            </a:extLst>
          </p:cNvPr>
          <p:cNvPicPr>
            <a:picLocks noChangeAspect="1"/>
          </p:cNvPicPr>
          <p:nvPr/>
        </p:nvPicPr>
        <p:blipFill rotWithShape="1">
          <a:blip r:embed="rId2"/>
          <a:srcRect l="30313" t="19185" r="12987" b="26188"/>
          <a:stretch/>
        </p:blipFill>
        <p:spPr>
          <a:xfrm>
            <a:off x="200206" y="3212976"/>
            <a:ext cx="6604042" cy="3577191"/>
          </a:xfrm>
          <a:prstGeom prst="rect">
            <a:avLst/>
          </a:prstGeom>
        </p:spPr>
      </p:pic>
      <p:sp>
        <p:nvSpPr>
          <p:cNvPr id="6" name="Título 1">
            <a:extLst>
              <a:ext uri="{FF2B5EF4-FFF2-40B4-BE49-F238E27FC236}">
                <a16:creationId xmlns:a16="http://schemas.microsoft.com/office/drawing/2014/main" id="{77ADB107-8DBD-20F2-D05D-F9B773B9E4C4}"/>
              </a:ext>
            </a:extLst>
          </p:cNvPr>
          <p:cNvSpPr txBox="1">
            <a:spLocks/>
          </p:cNvSpPr>
          <p:nvPr/>
        </p:nvSpPr>
        <p:spPr bwMode="auto">
          <a:xfrm>
            <a:off x="6929158" y="4328917"/>
            <a:ext cx="210733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spcBef>
                <a:spcPct val="0"/>
              </a:spcBef>
              <a:buNone/>
            </a:pPr>
            <a:r>
              <a:rPr lang="es-MX" sz="2200" dirty="0">
                <a:ea typeface="Calibri" panose="020F0502020204030204" pitchFamily="34" charset="0"/>
                <a:cs typeface="Times New Roman" panose="02020603050405020304" pitchFamily="18" charset="0"/>
              </a:rPr>
              <a:t>Los puntos por encima de la línea azul (un 33%) reciben jubilaciones más bajas en el nuevo régimen, aún retirándose más tarde.</a:t>
            </a:r>
            <a:endParaRPr lang="es-UY" sz="2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79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219412" y="4509120"/>
            <a:ext cx="869966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600"/>
              </a:spcBef>
              <a:buFont typeface="Wingdings" panose="05000000000000000000" pitchFamily="2" charset="2"/>
              <a:buChar char="Ø"/>
            </a:pPr>
            <a:r>
              <a:rPr lang="es-MX" sz="2400" dirty="0">
                <a:cs typeface="Times New Roman" panose="02020603050405020304" pitchFamily="18" charset="0"/>
              </a:rPr>
              <a:t>Indudablemente, cuando CINVE presente comparaciones a 2043 licuando el pilar solidario, la proporción de personas con caídas en sus jubilaciones crecerá. Como señala el informe: </a:t>
            </a:r>
          </a:p>
          <a:p>
            <a:pPr marL="0" indent="0" algn="just">
              <a:spcBef>
                <a:spcPts val="600"/>
              </a:spcBef>
              <a:buNone/>
            </a:pPr>
            <a:r>
              <a:rPr lang="es-MX" sz="2400" i="1" dirty="0"/>
              <a:t>“al momento en que alcancen causal jubilatoria las primeras generaciones donde se aplique de forma completa la reforma, probablemente, el crecimiento del salario real haya </a:t>
            </a:r>
            <a:r>
              <a:rPr lang="es-MX" sz="2400" i="1" u="sng" dirty="0"/>
              <a:t>diluido de forma relevante el impacto del suplemento solidario</a:t>
            </a:r>
            <a:r>
              <a:rPr lang="es-MX" sz="2400" i="1" dirty="0"/>
              <a:t>”.</a:t>
            </a:r>
            <a:endParaRPr lang="es-MX" sz="2400" i="1" dirty="0">
              <a:cs typeface="Times New Roman" panose="02020603050405020304" pitchFamily="18" charset="0"/>
            </a:endParaRPr>
          </a:p>
          <a:p>
            <a:pPr marL="0" indent="0" algn="just">
              <a:spcBef>
                <a:spcPts val="600"/>
              </a:spcBef>
              <a:buNone/>
            </a:pPr>
            <a:endParaRPr lang="es-MX" sz="800" dirty="0">
              <a:cs typeface="Times New Roman" panose="02020603050405020304" pitchFamily="18" charset="0"/>
            </a:endParaRPr>
          </a:p>
          <a:p>
            <a:pPr algn="just">
              <a:spcBef>
                <a:spcPts val="600"/>
              </a:spcBef>
              <a:buFont typeface="Wingdings" panose="05000000000000000000" pitchFamily="2" charset="2"/>
              <a:buChar char="Ø"/>
            </a:pPr>
            <a:r>
              <a:rPr lang="es-MX" sz="2400" dirty="0">
                <a:cs typeface="Times New Roman" panose="02020603050405020304" pitchFamily="18" charset="0"/>
              </a:rPr>
              <a:t>Aún con esta limitación, </a:t>
            </a:r>
            <a:r>
              <a:rPr lang="es-UY" sz="2400" dirty="0">
                <a:cs typeface="Times New Roman" panose="02020603050405020304" pitchFamily="18" charset="0"/>
              </a:rPr>
              <a:t>el estudio de CINVE muestra que, más allá de los supuestos elegidos, tanto el estudio del ERT BPS como los cuadros que presentó el Poder Ejecutivo no son falsos y forman parte de una casuística más amplia, en la que para esa comparación en que las personas trabajan más y cobran la prestación por menos tiempo, algunas se retirarán con una jubilación mensual menor y otras con una mayor.</a:t>
            </a: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1666209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60648"/>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07504" y="4437112"/>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En síntesis:</a:t>
            </a:r>
          </a:p>
          <a:p>
            <a:pPr marL="0" indent="0" algn="just">
              <a:spcBef>
                <a:spcPts val="600"/>
              </a:spcBef>
              <a:buNone/>
            </a:pPr>
            <a:endParaRPr lang="es-MX" sz="800" dirty="0">
              <a:cs typeface="Times New Roman" panose="02020603050405020304" pitchFamily="18" charset="0"/>
            </a:endParaRPr>
          </a:p>
          <a:p>
            <a:pPr algn="just">
              <a:spcBef>
                <a:spcPts val="600"/>
              </a:spcBef>
              <a:buFont typeface="Wingdings" panose="05000000000000000000" pitchFamily="2" charset="2"/>
              <a:buChar char="q"/>
            </a:pPr>
            <a:r>
              <a:rPr lang="es-MX" sz="2400" dirty="0">
                <a:cs typeface="Times New Roman" panose="02020603050405020304" pitchFamily="18" charset="0"/>
              </a:rPr>
              <a:t>El estudio presentado por el ERT BPS no es falso, sus conclusiones no fueron refutadas y permitió demostrar que las afirmaciones hechas por el gobierno en base a esas comparaciones particulares eran incorrectas. </a:t>
            </a:r>
          </a:p>
          <a:p>
            <a:pPr marL="0" indent="0" algn="just">
              <a:spcBef>
                <a:spcPts val="600"/>
              </a:spcBef>
              <a:buNone/>
            </a:pPr>
            <a:endParaRPr lang="es-MX" sz="800" dirty="0">
              <a:cs typeface="Times New Roman" panose="02020603050405020304" pitchFamily="18" charset="0"/>
            </a:endParaRPr>
          </a:p>
          <a:p>
            <a:pPr algn="just">
              <a:spcBef>
                <a:spcPts val="600"/>
              </a:spcBef>
              <a:buFont typeface="Wingdings" panose="05000000000000000000" pitchFamily="2" charset="2"/>
              <a:buChar char="q"/>
            </a:pPr>
            <a:r>
              <a:rPr lang="es-MX" sz="2400" dirty="0">
                <a:cs typeface="Times New Roman" panose="02020603050405020304" pitchFamily="18" charset="0"/>
              </a:rPr>
              <a:t>Aún con la limitación de no licuar el suplemento solidario, el estudio de CINVE que incorpora mayor diversidad de casuísticas contribuye a clarificar el debate sobre las comparaciones: </a:t>
            </a:r>
          </a:p>
          <a:p>
            <a:pPr lvl="1" algn="just">
              <a:spcBef>
                <a:spcPts val="600"/>
              </a:spcBef>
              <a:buFont typeface="Wingdings" panose="05000000000000000000" pitchFamily="2" charset="2"/>
              <a:buChar char="Ø"/>
            </a:pPr>
            <a:r>
              <a:rPr lang="es-MX" sz="2400" dirty="0">
                <a:cs typeface="Times New Roman" panose="02020603050405020304" pitchFamily="18" charset="0"/>
              </a:rPr>
              <a:t>En las mismas condiciones de retiro, el régimen propuesto otorga jubilaciones más bajas en relación al régimen vigente para la mayoría de casos.</a:t>
            </a:r>
          </a:p>
          <a:p>
            <a:pPr lvl="1" algn="just">
              <a:spcBef>
                <a:spcPts val="600"/>
              </a:spcBef>
              <a:buFont typeface="Wingdings" panose="05000000000000000000" pitchFamily="2" charset="2"/>
              <a:buChar char="Ø"/>
            </a:pPr>
            <a:r>
              <a:rPr lang="es-MX" sz="2400" dirty="0">
                <a:cs typeface="Times New Roman" panose="02020603050405020304" pitchFamily="18" charset="0"/>
              </a:rPr>
              <a:t>En comparación con un retiro más temprano en el régimen vigente, el régimen propuesto otorga jubilaciones que en algunos casos son más bajas y en otros casos son más altas.</a:t>
            </a:r>
            <a:endParaRPr lang="es-MX" sz="2000" dirty="0">
              <a:cs typeface="Times New Roman" panose="02020603050405020304" pitchFamily="18" charset="0"/>
            </a:endParaRPr>
          </a:p>
          <a:p>
            <a:pPr algn="just">
              <a:spcBef>
                <a:spcPts val="600"/>
              </a:spcBef>
              <a:buFont typeface="Wingdings" panose="05000000000000000000" pitchFamily="2" charset="2"/>
              <a:buChar char="Ø"/>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2850956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3) Sobre los supuestos de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66235" y="4695446"/>
            <a:ext cx="8894114"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85800" indent="-514350" algn="just">
              <a:spcBef>
                <a:spcPts val="600"/>
              </a:spcBef>
              <a:buFont typeface="+mj-lt"/>
              <a:buAutoNum type="romanUcPeriod"/>
            </a:pPr>
            <a:r>
              <a:rPr lang="es-MX" sz="2400" dirty="0">
                <a:cs typeface="Times New Roman" panose="02020603050405020304" pitchFamily="18" charset="0"/>
              </a:rPr>
              <a:t>El gobierno cuestionó que en nuestro informe la jubilación mínima se ajustara por IMS y el suplemento solidario por IPC. </a:t>
            </a:r>
          </a:p>
          <a:p>
            <a:pPr marL="171450" indent="0" algn="just">
              <a:spcBef>
                <a:spcPts val="600"/>
              </a:spcBef>
              <a:buNone/>
            </a:pPr>
            <a:endParaRPr lang="es-MX" sz="1200" dirty="0">
              <a:cs typeface="Times New Roman" panose="02020603050405020304" pitchFamily="18" charset="0"/>
            </a:endParaRPr>
          </a:p>
          <a:p>
            <a:pPr marL="171450" indent="0" algn="just">
              <a:spcBef>
                <a:spcPts val="600"/>
              </a:spcBef>
              <a:buNone/>
            </a:pPr>
            <a:r>
              <a:rPr lang="es-MX" sz="2400" dirty="0">
                <a:cs typeface="Times New Roman" panose="02020603050405020304" pitchFamily="18" charset="0"/>
              </a:rPr>
              <a:t>Sin embargo, la crítica carece de fundamento ya que son 2 instrumentos totalmente distintos que tienen un alcance y un impacto fiscal muy diferente. La mínima garantiza un piso mientras que el suplemento solidario representa un subsidio a las jubilaciones que hoy llegarían hasta los $ 42.000.</a:t>
            </a:r>
          </a:p>
          <a:p>
            <a:pPr marL="171450" indent="0" algn="just">
              <a:spcBef>
                <a:spcPts val="600"/>
              </a:spcBef>
              <a:buNone/>
            </a:pPr>
            <a:endParaRPr lang="es-MX" sz="1200" dirty="0">
              <a:cs typeface="Times New Roman" panose="02020603050405020304" pitchFamily="18" charset="0"/>
            </a:endParaRPr>
          </a:p>
          <a:p>
            <a:pPr marL="171450" indent="0" algn="just">
              <a:spcBef>
                <a:spcPts val="600"/>
              </a:spcBef>
              <a:buNone/>
            </a:pPr>
            <a:r>
              <a:rPr lang="es-MX" sz="2400" dirty="0">
                <a:cs typeface="Times New Roman" panose="02020603050405020304" pitchFamily="18" charset="0"/>
              </a:rPr>
              <a:t>No es para nada trivial que un gobierno que pueda estar dispuesto a ajustar la jubilación mínima por IMS o incluso más (como ha ocurrido históricamente), necesariamente esté de acuerdo con ajustar los parámetros del suplemento solidario por IMS. Son decisiones de política totalmente diferentes, con un impacto fiscal a mediano y largo plazo muy distinto.   </a:t>
            </a:r>
          </a:p>
          <a:p>
            <a:pPr marL="514350" lvl="1" indent="0" algn="just">
              <a:spcBef>
                <a:spcPts val="600"/>
              </a:spcBef>
              <a:buNone/>
            </a:pPr>
            <a:endParaRPr lang="es-MX" sz="2400" dirty="0">
              <a:cs typeface="Times New Roman" panose="02020603050405020304" pitchFamily="18" charset="0"/>
            </a:endParaRPr>
          </a:p>
          <a:p>
            <a:pPr marL="514350" lvl="1" indent="0" algn="just">
              <a:spcBef>
                <a:spcPts val="600"/>
              </a:spcBef>
              <a:buNone/>
            </a:pPr>
            <a:endParaRPr lang="es-MX" sz="2400" dirty="0">
              <a:cs typeface="Times New Roman" panose="02020603050405020304" pitchFamily="18" charset="0"/>
            </a:endParaRPr>
          </a:p>
          <a:p>
            <a:pPr marL="514350" lvl="1"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119351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3) Sobre los supuestos de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76882" y="3789040"/>
            <a:ext cx="8894114"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1450" indent="0" algn="just">
              <a:spcBef>
                <a:spcPts val="600"/>
              </a:spcBef>
              <a:buNone/>
            </a:pPr>
            <a:endParaRPr lang="es-MX" sz="1200" dirty="0">
              <a:cs typeface="Times New Roman" panose="02020603050405020304" pitchFamily="18" charset="0"/>
            </a:endParaRPr>
          </a:p>
          <a:p>
            <a:pPr marL="457200" lvl="1" indent="0" algn="just">
              <a:spcBef>
                <a:spcPts val="600"/>
              </a:spcBef>
              <a:buNone/>
            </a:pPr>
            <a:r>
              <a:rPr lang="es-MX" sz="2400" dirty="0">
                <a:cs typeface="Times New Roman" panose="02020603050405020304" pitchFamily="18" charset="0"/>
              </a:rPr>
              <a:t>Pese a esta diferencia evidente, las comparaciones del Poder Ejecutivo aplican el mismo criterio de ajuste, lo que provoca diferencias en favor de las jubilaciones del régimen propuesto que están significativamente sobrestimadas a raíz de este polémico supuesto adoptado.</a:t>
            </a:r>
          </a:p>
          <a:p>
            <a:pPr marL="171450" indent="0" algn="just">
              <a:spcBef>
                <a:spcPts val="600"/>
              </a:spcBef>
              <a:buNone/>
            </a:pPr>
            <a:endParaRPr lang="es-MX" sz="1000" dirty="0">
              <a:cs typeface="Times New Roman" panose="02020603050405020304" pitchFamily="18" charset="0"/>
            </a:endParaRPr>
          </a:p>
          <a:p>
            <a:pPr marL="685800" indent="-514350" algn="just">
              <a:spcBef>
                <a:spcPts val="600"/>
              </a:spcBef>
              <a:buFont typeface="+mj-lt"/>
              <a:buAutoNum type="romanUcPeriod" startAt="2"/>
            </a:pPr>
            <a:r>
              <a:rPr lang="es-MX" sz="2400" dirty="0">
                <a:cs typeface="Times New Roman" panose="02020603050405020304" pitchFamily="18" charset="0"/>
              </a:rPr>
              <a:t>Las comparaciones del Poder Ejecutivo suponen que la densidad de cotización se mantiene entre los 60 y 65 años, cuando estudios encargados por la CESS muestran que esto no será así:</a:t>
            </a:r>
          </a:p>
          <a:p>
            <a:pPr marL="685800" indent="-514350" algn="just">
              <a:spcBef>
                <a:spcPts val="600"/>
              </a:spcBef>
              <a:buFont typeface="+mj-lt"/>
              <a:buAutoNum type="romanUcPeriod" startAt="2"/>
            </a:pPr>
            <a:endParaRPr lang="es-MX" sz="800" dirty="0">
              <a:cs typeface="Times New Roman" panose="02020603050405020304" pitchFamily="18" charset="0"/>
            </a:endParaRPr>
          </a:p>
          <a:p>
            <a:pPr marL="171450" indent="0" algn="just">
              <a:spcBef>
                <a:spcPts val="600"/>
              </a:spcBef>
              <a:buNone/>
            </a:pPr>
            <a:r>
              <a:rPr lang="es-MX" sz="2200" i="1" dirty="0"/>
              <a:t>“Los trabajos empíricos disponibles indican que por cada 100 trabajadores que postergan su retiro por cambios en el sistema de pensiones, menos de 50 continúan trabajando; el resto corresponde principalmente a trabajadores que pasan a estar en situación de desempleo, aunque también se observan situaciones de enfermedad, invalidez, o inactividad”.*</a:t>
            </a:r>
            <a:endParaRPr lang="es-MX" sz="2200" i="1"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
        <p:nvSpPr>
          <p:cNvPr id="4" name="CuadroTexto 3">
            <a:extLst>
              <a:ext uri="{FF2B5EF4-FFF2-40B4-BE49-F238E27FC236}">
                <a16:creationId xmlns:a16="http://schemas.microsoft.com/office/drawing/2014/main" id="{3740B880-7124-43DE-4E6B-529D206AABEF}"/>
              </a:ext>
            </a:extLst>
          </p:cNvPr>
          <p:cNvSpPr txBox="1"/>
          <p:nvPr/>
        </p:nvSpPr>
        <p:spPr>
          <a:xfrm>
            <a:off x="136422" y="6550223"/>
            <a:ext cx="7891961" cy="307777"/>
          </a:xfrm>
          <a:prstGeom prst="rect">
            <a:avLst/>
          </a:prstGeom>
          <a:noFill/>
        </p:spPr>
        <p:txBody>
          <a:bodyPr wrap="square" rtlCol="0">
            <a:spAutoFit/>
          </a:bodyPr>
          <a:lstStyle/>
          <a:p>
            <a:r>
              <a:rPr lang="es-MX" sz="1400" dirty="0"/>
              <a:t>* Consultoría encargada a la investigadora Graciela San Román disponible en www.cess.gub.uy</a:t>
            </a:r>
            <a:endParaRPr lang="es-UY" sz="1400" dirty="0"/>
          </a:p>
        </p:txBody>
      </p:sp>
    </p:spTree>
    <p:extLst>
      <p:ext uri="{BB962C8B-B14F-4D97-AF65-F5344CB8AC3E}">
        <p14:creationId xmlns:p14="http://schemas.microsoft.com/office/powerpoint/2010/main" val="1477717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3) Sobre los supuestos de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8849" y="3419812"/>
            <a:ext cx="8894114"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1450" indent="0" algn="just">
              <a:spcBef>
                <a:spcPts val="600"/>
              </a:spcBef>
              <a:buNone/>
            </a:pPr>
            <a:endParaRPr lang="es-MX" sz="2400" dirty="0">
              <a:cs typeface="Times New Roman" panose="02020603050405020304" pitchFamily="18" charset="0"/>
            </a:endParaRPr>
          </a:p>
          <a:p>
            <a:pPr marL="685800" indent="-514350" algn="just">
              <a:spcBef>
                <a:spcPts val="600"/>
              </a:spcBef>
              <a:buFont typeface="+mj-lt"/>
              <a:buAutoNum type="romanUcPeriod" startAt="3"/>
            </a:pPr>
            <a:r>
              <a:rPr lang="es-MX" sz="2400" dirty="0">
                <a:cs typeface="Times New Roman" panose="02020603050405020304" pitchFamily="18" charset="0"/>
              </a:rPr>
              <a:t>Las comparaciones del gobierno suponen una rentabilidad real de los fondos que administran las AFAP de 3,6% anual sobre salarios, una cifra superior a la manejada en los informes de la CESS (que fue la utilizada en nuestro informe). </a:t>
            </a:r>
          </a:p>
          <a:p>
            <a:pPr marL="685800" indent="-514350" algn="just">
              <a:spcBef>
                <a:spcPts val="600"/>
              </a:spcBef>
              <a:buFont typeface="+mj-lt"/>
              <a:buAutoNum type="romanUcPeriod" startAt="3"/>
            </a:pPr>
            <a:endParaRPr lang="es-MX" sz="800" dirty="0">
              <a:cs typeface="Times New Roman" panose="02020603050405020304" pitchFamily="18" charset="0"/>
            </a:endParaRPr>
          </a:p>
          <a:p>
            <a:pPr marL="171450" indent="0" algn="just">
              <a:spcBef>
                <a:spcPts val="600"/>
              </a:spcBef>
              <a:buNone/>
            </a:pPr>
            <a:r>
              <a:rPr lang="es-MX" sz="2400" dirty="0">
                <a:cs typeface="Times New Roman" panose="02020603050405020304" pitchFamily="18" charset="0"/>
              </a:rPr>
              <a:t>A la luz de la tendencia declinante en las rentabilidades reales que se proyectan a futuro a nivel internacional, parece un supuesto excesivamente optimista que termina favoreciendo en mayor medida la jubilación del régimen propuesto. </a:t>
            </a:r>
          </a:p>
          <a:p>
            <a:pPr marL="514350" lvl="1" indent="0" algn="just">
              <a:spcBef>
                <a:spcPts val="600"/>
              </a:spcBef>
              <a:buNone/>
            </a:pPr>
            <a:endParaRPr lang="es-MX" sz="2400" dirty="0">
              <a:cs typeface="Times New Roman" panose="02020603050405020304" pitchFamily="18" charset="0"/>
            </a:endParaRPr>
          </a:p>
          <a:p>
            <a:pPr marL="514350" lvl="1"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48631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34387" y="1222325"/>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4) Comentarios finales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30108" y="4437112"/>
            <a:ext cx="8894114"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85800" indent="-514350" algn="just">
              <a:spcBef>
                <a:spcPts val="600"/>
              </a:spcBef>
              <a:buFont typeface="Wingdings" panose="05000000000000000000" pitchFamily="2" charset="2"/>
              <a:buChar char="Ø"/>
            </a:pPr>
            <a:r>
              <a:rPr lang="es-MX" sz="2400" dirty="0">
                <a:effectLst/>
                <a:latin typeface="Calibri" panose="020F0502020204030204" pitchFamily="34" charset="0"/>
                <a:ea typeface="Calibri" panose="020F0502020204030204" pitchFamily="34" charset="0"/>
                <a:cs typeface="Times New Roman" panose="02020603050405020304" pitchFamily="18" charset="0"/>
              </a:rPr>
              <a:t>Con reiterados errores e inconsistencias, el Poder Ejecutivo ha mostrado escasa rigurosidad técnica al momento de mostrar ejemplos de cálculo jubilatorio en diversas presentaciones, un aspecto crítico en una dimensión </a:t>
            </a:r>
            <a:r>
              <a:rPr lang="es-MX" sz="2400" dirty="0">
                <a:ea typeface="Calibri" panose="020F0502020204030204" pitchFamily="34" charset="0"/>
                <a:cs typeface="Times New Roman" panose="02020603050405020304" pitchFamily="18" charset="0"/>
              </a:rPr>
              <a:t>muy</a:t>
            </a:r>
            <a:r>
              <a:rPr lang="es-MX" sz="2400" dirty="0">
                <a:effectLst/>
                <a:latin typeface="Calibri" panose="020F0502020204030204" pitchFamily="34" charset="0"/>
                <a:ea typeface="Calibri" panose="020F0502020204030204" pitchFamily="34" charset="0"/>
                <a:cs typeface="Times New Roman" panose="02020603050405020304" pitchFamily="18" charset="0"/>
              </a:rPr>
              <a:t> sensible para la población. </a:t>
            </a:r>
          </a:p>
          <a:p>
            <a:pPr marL="685800" indent="-514350" algn="just">
              <a:spcBef>
                <a:spcPts val="600"/>
              </a:spcBef>
              <a:buFont typeface="+mj-lt"/>
              <a:buAutoNum type="romanUcPeriod"/>
            </a:pPr>
            <a:endParaRPr lang="es-MX" sz="1200" dirty="0">
              <a:ea typeface="Calibri" panose="020F0502020204030204" pitchFamily="34" charset="0"/>
              <a:cs typeface="Times New Roman" panose="02020603050405020304" pitchFamily="18" charset="0"/>
            </a:endParaRPr>
          </a:p>
          <a:p>
            <a:pPr marL="685800" indent="-514350" algn="just">
              <a:spcBef>
                <a:spcPts val="600"/>
              </a:spcBef>
              <a:buFont typeface="Wingdings" panose="05000000000000000000" pitchFamily="2" charset="2"/>
              <a:buChar char="Ø"/>
            </a:pPr>
            <a:r>
              <a:rPr lang="es-MX" sz="2400" dirty="0">
                <a:effectLst/>
                <a:latin typeface="Calibri" panose="020F0502020204030204" pitchFamily="34" charset="0"/>
                <a:ea typeface="Calibri" panose="020F0502020204030204" pitchFamily="34" charset="0"/>
                <a:cs typeface="Times New Roman" panose="02020603050405020304" pitchFamily="18" charset="0"/>
              </a:rPr>
              <a:t>A partir de nuevos informes disponibles (CINVE), resulta claro que tal como lo dijimos en la comparecencia anterior, las personas no solo deberán trabajar más y jubilarse más tarde, sino que en muchos casos </a:t>
            </a:r>
            <a:r>
              <a:rPr lang="es-MX" sz="2400" dirty="0">
                <a:ea typeface="Calibri" panose="020F0502020204030204" pitchFamily="34" charset="0"/>
                <a:cs typeface="Times New Roman" panose="02020603050405020304" pitchFamily="18" charset="0"/>
              </a:rPr>
              <a:t>obtendrán</a:t>
            </a:r>
            <a:r>
              <a:rPr lang="es-MX" sz="2400" dirty="0">
                <a:effectLst/>
                <a:latin typeface="Calibri" panose="020F0502020204030204" pitchFamily="34" charset="0"/>
                <a:ea typeface="Calibri" panose="020F0502020204030204" pitchFamily="34" charset="0"/>
                <a:cs typeface="Times New Roman" panose="02020603050405020304" pitchFamily="18" charset="0"/>
              </a:rPr>
              <a:t> una jubilación menor a la que otorga el régimen vigente a edades más tempranas. </a:t>
            </a:r>
          </a:p>
          <a:p>
            <a:pPr marL="514350" indent="-342900" algn="just">
              <a:spcBef>
                <a:spcPts val="600"/>
              </a:spcBef>
              <a:buFont typeface="Wingdings" panose="05000000000000000000" pitchFamily="2" charset="2"/>
              <a:buChar char="Ø"/>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514350" algn="just">
              <a:spcBef>
                <a:spcPts val="600"/>
              </a:spcBef>
              <a:buFont typeface="Wingdings" panose="05000000000000000000" pitchFamily="2" charset="2"/>
              <a:buChar char="Ø"/>
            </a:pPr>
            <a:r>
              <a:rPr lang="es-MX" sz="2400" dirty="0">
                <a:ea typeface="Calibri" panose="020F0502020204030204" pitchFamily="34" charset="0"/>
                <a:cs typeface="Times New Roman" panose="02020603050405020304" pitchFamily="18" charset="0"/>
              </a:rPr>
              <a:t>Es</a:t>
            </a:r>
            <a:r>
              <a:rPr lang="es-UY" sz="2400" dirty="0">
                <a:effectLst/>
                <a:latin typeface="Calibri" panose="020F0502020204030204" pitchFamily="34" charset="0"/>
                <a:ea typeface="Calibri" panose="020F0502020204030204" pitchFamily="34" charset="0"/>
              </a:rPr>
              <a:t> poco serio que en un comunicado oficial, el Poder Ejecutivo afirme que “con la reforma, en cualquier escenario la jubilación crece entre un 18% y un 20%”. Es un slogan falso y absurdo que deteriora la calidad del debate. </a:t>
            </a:r>
            <a:endParaRPr lang="es-MX" sz="2400" dirty="0">
              <a:cs typeface="Times New Roman" panose="02020603050405020304" pitchFamily="18" charset="0"/>
            </a:endParaRPr>
          </a:p>
          <a:p>
            <a:pPr marL="514350" lvl="1" indent="0" algn="just">
              <a:spcBef>
                <a:spcPts val="600"/>
              </a:spcBef>
              <a:buNone/>
            </a:pPr>
            <a:endParaRPr lang="es-MX" sz="2400" dirty="0">
              <a:cs typeface="Times New Roman" panose="02020603050405020304" pitchFamily="18" charset="0"/>
            </a:endParaRPr>
          </a:p>
          <a:p>
            <a:pPr marL="514350" lvl="1"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3823587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34387" y="1222325"/>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4) Comentarios finales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67415" y="4293096"/>
            <a:ext cx="8894114"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85800" indent="-514350" algn="just">
              <a:spcBef>
                <a:spcPts val="600"/>
              </a:spcBef>
              <a:buFont typeface="Wingdings" panose="05000000000000000000" pitchFamily="2" charset="2"/>
              <a:buChar char="Ø"/>
            </a:pPr>
            <a:r>
              <a:rPr lang="es-MX" sz="2400" dirty="0">
                <a:cs typeface="Times New Roman" panose="02020603050405020304" pitchFamily="18" charset="0"/>
              </a:rPr>
              <a:t>Resulta claro que existen importantes contradicciones e incertidumbres sobre los impactos de la reforma. También falta información relevante que fue solicitada y está pendiente de ser entregada a esta Comisión. </a:t>
            </a:r>
          </a:p>
          <a:p>
            <a:pPr marL="171450" indent="0" algn="just">
              <a:spcBef>
                <a:spcPts val="600"/>
              </a:spcBef>
              <a:buNone/>
            </a:pPr>
            <a:r>
              <a:rPr lang="es-MX" sz="2400" dirty="0">
                <a:cs typeface="Times New Roman" panose="02020603050405020304" pitchFamily="18" charset="0"/>
              </a:rPr>
              <a:t> </a:t>
            </a:r>
          </a:p>
          <a:p>
            <a:pPr marL="685800" indent="-514350" algn="just">
              <a:spcBef>
                <a:spcPts val="600"/>
              </a:spcBef>
              <a:buFont typeface="Wingdings" panose="05000000000000000000" pitchFamily="2" charset="2"/>
              <a:buChar char="Ø"/>
            </a:pPr>
            <a:r>
              <a:rPr lang="es-MX" sz="2400" dirty="0">
                <a:cs typeface="Times New Roman" panose="02020603050405020304" pitchFamily="18" charset="0"/>
              </a:rPr>
              <a:t>Si tal como se dice habitualmente, los principales cambios recién comenzarían a operar dentro de 10 años, no nos parece sensato aprobar a las apuradas una reforma tan importante, compleja y sensible para la población. </a:t>
            </a:r>
          </a:p>
          <a:p>
            <a:pPr marL="685800" indent="-514350" algn="just">
              <a:spcBef>
                <a:spcPts val="600"/>
              </a:spcBef>
              <a:buFont typeface="Wingdings" panose="05000000000000000000" pitchFamily="2" charset="2"/>
              <a:buChar char="Ø"/>
            </a:pPr>
            <a:endParaRPr lang="es-MX" sz="2400" dirty="0">
              <a:cs typeface="Times New Roman" panose="02020603050405020304" pitchFamily="18" charset="0"/>
            </a:endParaRPr>
          </a:p>
          <a:p>
            <a:pPr marL="171450" indent="0" algn="just">
              <a:spcBef>
                <a:spcPts val="600"/>
              </a:spcBef>
              <a:buNone/>
            </a:pPr>
            <a:endParaRPr lang="es-MX" sz="2400" dirty="0">
              <a:cs typeface="Times New Roman" panose="02020603050405020304" pitchFamily="18" charset="0"/>
            </a:endParaRPr>
          </a:p>
          <a:p>
            <a:pPr marL="514350" lvl="1"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419099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576" y="2893504"/>
            <a:ext cx="867715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spcBef>
                <a:spcPct val="0"/>
              </a:spcBef>
              <a:buNone/>
            </a:pPr>
            <a:endParaRPr lang="es-MX" altLang="es-UY" dirty="0"/>
          </a:p>
          <a:p>
            <a:pPr marL="0" indent="0" algn="just">
              <a:spcBef>
                <a:spcPct val="0"/>
              </a:spcBef>
              <a:buNone/>
            </a:pPr>
            <a:r>
              <a:rPr lang="es-UY" sz="2800" dirty="0">
                <a:cs typeface="Times New Roman" panose="02020603050405020304" pitchFamily="18" charset="0"/>
              </a:rPr>
              <a:t>1) Los reiterados errores e inconsistencias mostrados por el Poder Ejecutivo en sus presentaciones</a:t>
            </a:r>
          </a:p>
          <a:p>
            <a:pPr marL="0" indent="0" algn="just">
              <a:spcBef>
                <a:spcPct val="0"/>
              </a:spcBef>
              <a:buNone/>
            </a:pPr>
            <a:endParaRPr lang="es-UY" sz="2800" dirty="0">
              <a:cs typeface="Times New Roman" panose="02020603050405020304" pitchFamily="18" charset="0"/>
            </a:endParaRPr>
          </a:p>
          <a:p>
            <a:pPr marL="514350" indent="-514350" algn="just">
              <a:spcBef>
                <a:spcPct val="0"/>
              </a:spcBef>
              <a:buAutoNum type="arabicParenR" startAt="2"/>
            </a:pPr>
            <a:r>
              <a:rPr lang="es-UY" sz="2800" dirty="0">
                <a:cs typeface="Times New Roman" panose="02020603050405020304" pitchFamily="18" charset="0"/>
              </a:rPr>
              <a:t>El debate sobre las comparaciones</a:t>
            </a:r>
          </a:p>
          <a:p>
            <a:pPr marL="514350" indent="-514350" algn="just">
              <a:spcBef>
                <a:spcPct val="0"/>
              </a:spcBef>
              <a:buAutoNum type="arabicParenR" startAt="2"/>
            </a:pPr>
            <a:endParaRPr lang="es-UY" sz="2800" dirty="0">
              <a:cs typeface="Times New Roman" panose="02020603050405020304" pitchFamily="18" charset="0"/>
            </a:endParaRPr>
          </a:p>
          <a:p>
            <a:pPr marL="514350" indent="-514350" algn="just">
              <a:spcBef>
                <a:spcPct val="0"/>
              </a:spcBef>
              <a:buAutoNum type="arabicParenR" startAt="2"/>
            </a:pPr>
            <a:r>
              <a:rPr lang="es-UY" sz="2800" dirty="0">
                <a:cs typeface="Times New Roman" panose="02020603050405020304" pitchFamily="18" charset="0"/>
              </a:rPr>
              <a:t>Sobre los supuestos de las comparaciones</a:t>
            </a:r>
          </a:p>
          <a:p>
            <a:pPr marL="514350" indent="-514350" algn="just">
              <a:spcBef>
                <a:spcPct val="0"/>
              </a:spcBef>
              <a:buAutoNum type="arabicParenR" startAt="2"/>
            </a:pPr>
            <a:endParaRPr lang="es-UY" sz="2800" dirty="0">
              <a:cs typeface="Times New Roman" panose="02020603050405020304" pitchFamily="18" charset="0"/>
            </a:endParaRPr>
          </a:p>
          <a:p>
            <a:pPr marL="514350" indent="-514350" algn="just">
              <a:spcBef>
                <a:spcPct val="0"/>
              </a:spcBef>
              <a:buAutoNum type="arabicParenR" startAt="2"/>
            </a:pPr>
            <a:r>
              <a:rPr lang="es-UY" sz="2800" dirty="0">
                <a:cs typeface="Times New Roman" panose="02020603050405020304" pitchFamily="18" charset="0"/>
              </a:rPr>
              <a:t>Comentarios finales</a:t>
            </a: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233425" y="548680"/>
            <a:ext cx="8677150" cy="1143000"/>
          </a:xfrm>
        </p:spPr>
        <p:txBody>
          <a:bodyPr/>
          <a:lstStyle/>
          <a:p>
            <a:pPr marL="0" indent="0">
              <a:buNone/>
            </a:pPr>
            <a:r>
              <a:rPr lang="es-MX" dirty="0"/>
              <a:t>Presentación:</a:t>
            </a:r>
          </a:p>
        </p:txBody>
      </p:sp>
    </p:spTree>
    <p:extLst>
      <p:ext uri="{BB962C8B-B14F-4D97-AF65-F5344CB8AC3E}">
        <p14:creationId xmlns:p14="http://schemas.microsoft.com/office/powerpoint/2010/main" val="3026013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1) Reiterados errores e inconsistencias del P.E. </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27514" y="3455188"/>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UY" sz="2400" dirty="0">
                <a:effectLst/>
                <a:latin typeface="Calibri" panose="020F0502020204030204" pitchFamily="34" charset="0"/>
                <a:ea typeface="Calibri" panose="020F0502020204030204" pitchFamily="34" charset="0"/>
                <a:cs typeface="Times New Roman" panose="02020603050405020304" pitchFamily="18" charset="0"/>
              </a:rPr>
              <a:t>En nuestra comparecencia anterior, señalamos que la presentación del </a:t>
            </a:r>
            <a:r>
              <a:rPr lang="es-UY" sz="2400" dirty="0">
                <a:ea typeface="Calibri" panose="020F0502020204030204" pitchFamily="34" charset="0"/>
                <a:cs typeface="Times New Roman" panose="02020603050405020304" pitchFamily="18" charset="0"/>
              </a:rPr>
              <a:t>Poder Ejecutivo</a:t>
            </a:r>
            <a:r>
              <a:rPr lang="es-UY" sz="2400" dirty="0">
                <a:effectLst/>
                <a:latin typeface="Calibri" panose="020F0502020204030204" pitchFamily="34" charset="0"/>
                <a:ea typeface="Calibri" panose="020F0502020204030204" pitchFamily="34" charset="0"/>
                <a:cs typeface="Times New Roman" panose="02020603050405020304" pitchFamily="18" charset="0"/>
              </a:rPr>
              <a:t> tenían errores e inconsistencias importantes: </a:t>
            </a:r>
          </a:p>
          <a:p>
            <a:pPr marL="0" indent="0" algn="just">
              <a:spcBef>
                <a:spcPts val="600"/>
              </a:spcBef>
              <a:buNone/>
            </a:pPr>
            <a:endParaRPr lang="es-UY"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buFont typeface="Wingdings" panose="05000000000000000000" pitchFamily="2" charset="2"/>
              <a:buChar char="Ø"/>
            </a:pPr>
            <a:r>
              <a:rPr lang="es-UY" sz="2400" dirty="0">
                <a:ea typeface="Calibri" panose="020F0502020204030204" pitchFamily="34" charset="0"/>
                <a:cs typeface="Times New Roman" panose="02020603050405020304" pitchFamily="18" charset="0"/>
              </a:rPr>
              <a:t>En los ejemplos de cálculo jubilatorio del régimen propuesto, los parámetros del suplemento solidario se ajustaban por IMS y no por IPC como establece el proyecto de ley.</a:t>
            </a:r>
          </a:p>
          <a:p>
            <a:pPr algn="just">
              <a:spcBef>
                <a:spcPts val="600"/>
              </a:spcBef>
              <a:buFont typeface="Wingdings" panose="05000000000000000000" pitchFamily="2" charset="2"/>
              <a:buChar char="Ø"/>
            </a:pPr>
            <a:endParaRPr lang="es-UY" sz="800" dirty="0">
              <a:ea typeface="Calibri" panose="020F0502020204030204" pitchFamily="34" charset="0"/>
              <a:cs typeface="Times New Roman" panose="02020603050405020304" pitchFamily="18" charset="0"/>
            </a:endParaRPr>
          </a:p>
          <a:p>
            <a:pPr algn="just">
              <a:spcBef>
                <a:spcPts val="600"/>
              </a:spcBef>
              <a:buFont typeface="Wingdings" panose="05000000000000000000" pitchFamily="2" charset="2"/>
              <a:buChar char="Ø"/>
            </a:pPr>
            <a:r>
              <a:rPr lang="es-UY" sz="2400" dirty="0">
                <a:effectLst/>
                <a:latin typeface="Calibri" panose="020F0502020204030204" pitchFamily="34" charset="0"/>
                <a:ea typeface="Calibri" panose="020F0502020204030204" pitchFamily="34" charset="0"/>
                <a:cs typeface="Times New Roman" panose="02020603050405020304" pitchFamily="18" charset="0"/>
              </a:rPr>
              <a:t>Sin embargo, para mostrar la moderación del gasto en jubilaciones y pensiones, </a:t>
            </a:r>
            <a:r>
              <a:rPr lang="es-UY" sz="2400" dirty="0">
                <a:ea typeface="Calibri" panose="020F0502020204030204" pitchFamily="34" charset="0"/>
                <a:cs typeface="Times New Roman" panose="02020603050405020304" pitchFamily="18" charset="0"/>
              </a:rPr>
              <a:t>sí se licuaba el suplemento solidario.</a:t>
            </a:r>
          </a:p>
          <a:p>
            <a:pPr algn="just">
              <a:spcBef>
                <a:spcPts val="600"/>
              </a:spcBef>
              <a:buFont typeface="Wingdings" panose="05000000000000000000" pitchFamily="2" charset="2"/>
              <a:buChar char="Ø"/>
            </a:pPr>
            <a:endParaRPr lang="es-UY" sz="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buFont typeface="Wingdings" panose="05000000000000000000" pitchFamily="2" charset="2"/>
              <a:buChar char="Ø"/>
            </a:pPr>
            <a:endParaRPr lang="es-UY" sz="800" dirty="0">
              <a:ea typeface="Calibri" panose="020F0502020204030204" pitchFamily="34" charset="0"/>
              <a:cs typeface="Times New Roman" panose="02020603050405020304" pitchFamily="18" charset="0"/>
            </a:endParaRPr>
          </a:p>
          <a:p>
            <a:pPr algn="just">
              <a:spcBef>
                <a:spcPts val="600"/>
              </a:spcBef>
              <a:buFont typeface="Wingdings" panose="05000000000000000000" pitchFamily="2" charset="2"/>
              <a:buChar char="Ø"/>
            </a:pPr>
            <a:endParaRPr lang="es-UY" sz="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s-UY" sz="2400" dirty="0">
                <a:ea typeface="Calibri" panose="020F0502020204030204" pitchFamily="34" charset="0"/>
                <a:cs typeface="Times New Roman" panose="02020603050405020304" pitchFamily="18" charset="0"/>
              </a:rPr>
              <a:t>En su posterior comparecencia, el Poder Ejecutivo reconoció el error. Sin embargo, no lo hizo directamente sino a partir de la consulta de un Senador, y tampoco aportó los cálculos correctos tal como lo pedimos.</a:t>
            </a:r>
          </a:p>
          <a:p>
            <a:pPr marL="0" indent="0" algn="just">
              <a:spcBef>
                <a:spcPts val="600"/>
              </a:spcBef>
              <a:buNone/>
            </a:pPr>
            <a:endParaRPr lang="es-UY" sz="800"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675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1) Reiterados errores e inconsistencias del P.E. </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07504" y="3429000"/>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UY" sz="2400" dirty="0">
                <a:ea typeface="Calibri" panose="020F0502020204030204" pitchFamily="34" charset="0"/>
                <a:cs typeface="Times New Roman" panose="02020603050405020304" pitchFamily="18" charset="0"/>
              </a:rPr>
              <a:t>Además, este error se suma a otros ya cometidos en el pasado (también reconocidos) y a nuevos errores cometidos en la última comparecencia del Poder Ejecutivo:  </a:t>
            </a:r>
            <a:endParaRPr lang="es-UY"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buFont typeface="Wingdings" panose="05000000000000000000" pitchFamily="2" charset="2"/>
              <a:buChar char="§"/>
            </a:pPr>
            <a:endParaRPr lang="es-MX" sz="1200" dirty="0">
              <a:ea typeface="Calibri" panose="020F0502020204030204" pitchFamily="34" charset="0"/>
              <a:cs typeface="Times New Roman" panose="02020603050405020304" pitchFamily="18" charset="0"/>
            </a:endParaRPr>
          </a:p>
          <a:p>
            <a:pPr algn="just">
              <a:spcBef>
                <a:spcPts val="600"/>
              </a:spcBef>
              <a:buFont typeface="Wingdings" panose="05000000000000000000" pitchFamily="2" charset="2"/>
              <a:buChar char="§"/>
            </a:pPr>
            <a:r>
              <a:rPr lang="es-MX" sz="2400" dirty="0">
                <a:ea typeface="Calibri" panose="020F0502020204030204" pitchFamily="34" charset="0"/>
                <a:cs typeface="Times New Roman" panose="02020603050405020304" pitchFamily="18" charset="0"/>
              </a:rPr>
              <a:t>Cuando se nos presentó el anteproyecto de ley en el MTSS, a</a:t>
            </a:r>
            <a:r>
              <a:rPr lang="es-MX" sz="2400" dirty="0">
                <a:cs typeface="Times New Roman" panose="02020603050405020304" pitchFamily="18" charset="0"/>
              </a:rPr>
              <a:t>llí también</a:t>
            </a:r>
            <a:r>
              <a:rPr lang="es-UY" sz="2400" dirty="0">
                <a:cs typeface="Times New Roman" panose="02020603050405020304" pitchFamily="18" charset="0"/>
              </a:rPr>
              <a:t> se mostraron ejemplos con graves errores, que fueron señalados y reconocidos dentro de la propia reunión. </a:t>
            </a:r>
          </a:p>
          <a:p>
            <a:pPr algn="just">
              <a:spcBef>
                <a:spcPts val="600"/>
              </a:spcBef>
              <a:buFont typeface="Wingdings" panose="05000000000000000000" pitchFamily="2" charset="2"/>
              <a:buChar char="§"/>
            </a:pPr>
            <a:endParaRPr lang="es-UY" sz="1200" dirty="0">
              <a:cs typeface="Times New Roman" panose="02020603050405020304" pitchFamily="18" charset="0"/>
            </a:endParaRPr>
          </a:p>
          <a:p>
            <a:pPr algn="just">
              <a:spcBef>
                <a:spcPts val="600"/>
              </a:spcBef>
              <a:buFont typeface="Wingdings" panose="05000000000000000000" pitchFamily="2" charset="2"/>
              <a:buChar char="§"/>
            </a:pPr>
            <a:r>
              <a:rPr lang="es-UY" sz="2400" dirty="0">
                <a:cs typeface="Times New Roman" panose="02020603050405020304" pitchFamily="18" charset="0"/>
              </a:rPr>
              <a:t>También hemos detectado errores importantes en la breve presentación realizada en la última comparecencia del Poder Ejecutivo a esta Comisión. Si bien se aclara que es solo un ejemplo para comprender la mecánica de cálculo, para la jubilación del régimen vigente se omite la bonificación del Artículo 28 de la Ley 16.713.</a:t>
            </a:r>
          </a:p>
        </p:txBody>
      </p:sp>
    </p:spTree>
    <p:extLst>
      <p:ext uri="{BB962C8B-B14F-4D97-AF65-F5344CB8AC3E}">
        <p14:creationId xmlns:p14="http://schemas.microsoft.com/office/powerpoint/2010/main" val="204585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1) Reiterados errores e inconsistencias del P.E. </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02758" y="1113047"/>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En el régimen actual, la bonificación del Artículo 28 determina que el “Beneficio BPS” no sea de $ 10.000 sino de $ 15.000, por lo que la jubilación total sería de $ 20.000 y no la mínima de $ 15.750. </a:t>
            </a:r>
            <a:endParaRPr lang="es-UY" sz="2400" dirty="0">
              <a:cs typeface="Times New Roman" panose="02020603050405020304" pitchFamily="18" charset="0"/>
            </a:endParaRPr>
          </a:p>
        </p:txBody>
      </p:sp>
      <p:sp>
        <p:nvSpPr>
          <p:cNvPr id="9" name="Título 1">
            <a:extLst>
              <a:ext uri="{FF2B5EF4-FFF2-40B4-BE49-F238E27FC236}">
                <a16:creationId xmlns:a16="http://schemas.microsoft.com/office/drawing/2014/main" id="{C1DF9A6F-0E09-30AE-2F2D-C81F1041B141}"/>
              </a:ext>
            </a:extLst>
          </p:cNvPr>
          <p:cNvSpPr txBox="1">
            <a:spLocks/>
          </p:cNvSpPr>
          <p:nvPr/>
        </p:nvSpPr>
        <p:spPr bwMode="auto">
          <a:xfrm>
            <a:off x="6384172" y="3379884"/>
            <a:ext cx="253490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spcBef>
                <a:spcPct val="0"/>
              </a:spcBef>
              <a:buNone/>
            </a:pPr>
            <a:r>
              <a:rPr lang="es-MX" sz="2000" dirty="0">
                <a:ea typeface="Calibri" panose="020F0502020204030204" pitchFamily="34" charset="0"/>
                <a:cs typeface="Times New Roman" panose="02020603050405020304" pitchFamily="18" charset="0"/>
              </a:rPr>
              <a:t>De ninguna manera las diferencias entre la jubilación del régimen vigente y propuesto son de la magnitud que se presentan en este gráfico. </a:t>
            </a:r>
            <a:endParaRPr lang="es-UY" sz="2000" dirty="0">
              <a:ea typeface="Calibri" panose="020F0502020204030204" pitchFamily="34" charset="0"/>
              <a:cs typeface="Times New Roman" panose="02020603050405020304" pitchFamily="18" charset="0"/>
            </a:endParaRPr>
          </a:p>
        </p:txBody>
      </p:sp>
      <p:sp>
        <p:nvSpPr>
          <p:cNvPr id="10" name="Título 1">
            <a:extLst>
              <a:ext uri="{FF2B5EF4-FFF2-40B4-BE49-F238E27FC236}">
                <a16:creationId xmlns:a16="http://schemas.microsoft.com/office/drawing/2014/main" id="{201E822F-6835-6C1C-4565-CA85DBB82572}"/>
              </a:ext>
            </a:extLst>
          </p:cNvPr>
          <p:cNvSpPr txBox="1">
            <a:spLocks/>
          </p:cNvSpPr>
          <p:nvPr/>
        </p:nvSpPr>
        <p:spPr bwMode="auto">
          <a:xfrm>
            <a:off x="102758" y="5778974"/>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UY" sz="2400" dirty="0">
                <a:cs typeface="Times New Roman" panose="02020603050405020304" pitchFamily="18" charset="0"/>
              </a:rPr>
              <a:t>Lejos de ayudar a comprender la mecánica del cálculo jubilatorio en cada régimen, obviar la bonificación del artículo 28 contribuye a confundir. </a:t>
            </a:r>
          </a:p>
        </p:txBody>
      </p:sp>
      <p:grpSp>
        <p:nvGrpSpPr>
          <p:cNvPr id="15" name="Grupo 14">
            <a:extLst>
              <a:ext uri="{FF2B5EF4-FFF2-40B4-BE49-F238E27FC236}">
                <a16:creationId xmlns:a16="http://schemas.microsoft.com/office/drawing/2014/main" id="{9D9A886A-B04E-E5B0-C465-34378349872E}"/>
              </a:ext>
            </a:extLst>
          </p:cNvPr>
          <p:cNvGrpSpPr/>
          <p:nvPr/>
        </p:nvGrpSpPr>
        <p:grpSpPr>
          <a:xfrm>
            <a:off x="388368" y="2391574"/>
            <a:ext cx="5859248" cy="3269147"/>
            <a:chOff x="224920" y="2320093"/>
            <a:chExt cx="6003264" cy="3543307"/>
          </a:xfrm>
        </p:grpSpPr>
        <p:pic>
          <p:nvPicPr>
            <p:cNvPr id="5" name="Imagen 4">
              <a:extLst>
                <a:ext uri="{FF2B5EF4-FFF2-40B4-BE49-F238E27FC236}">
                  <a16:creationId xmlns:a16="http://schemas.microsoft.com/office/drawing/2014/main" id="{38BF3498-B2A8-7343-AAE8-113BDDB78E3E}"/>
                </a:ext>
              </a:extLst>
            </p:cNvPr>
            <p:cNvPicPr>
              <a:picLocks noChangeAspect="1"/>
            </p:cNvPicPr>
            <p:nvPr/>
          </p:nvPicPr>
          <p:blipFill rotWithShape="1">
            <a:blip r:embed="rId2"/>
            <a:srcRect l="14563" t="11147" r="18500" b="21987"/>
            <a:stretch/>
          </p:blipFill>
          <p:spPr>
            <a:xfrm>
              <a:off x="224920" y="2320093"/>
              <a:ext cx="6003264" cy="3322826"/>
            </a:xfrm>
            <a:prstGeom prst="rect">
              <a:avLst/>
            </a:prstGeom>
          </p:spPr>
        </p:pic>
        <p:sp>
          <p:nvSpPr>
            <p:cNvPr id="6" name="Elipse 5">
              <a:extLst>
                <a:ext uri="{FF2B5EF4-FFF2-40B4-BE49-F238E27FC236}">
                  <a16:creationId xmlns:a16="http://schemas.microsoft.com/office/drawing/2014/main" id="{F23647B9-4E14-C7AD-B10B-654FDA7181DB}"/>
                </a:ext>
              </a:extLst>
            </p:cNvPr>
            <p:cNvSpPr/>
            <p:nvPr/>
          </p:nvSpPr>
          <p:spPr>
            <a:xfrm>
              <a:off x="2131839" y="2607335"/>
              <a:ext cx="2048172" cy="4872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noFill/>
              </a:endParaRPr>
            </a:p>
          </p:txBody>
        </p:sp>
        <p:sp>
          <p:nvSpPr>
            <p:cNvPr id="7" name="Signo de multiplicación 6">
              <a:extLst>
                <a:ext uri="{FF2B5EF4-FFF2-40B4-BE49-F238E27FC236}">
                  <a16:creationId xmlns:a16="http://schemas.microsoft.com/office/drawing/2014/main" id="{31A1D57D-B56F-93C1-FE68-C542671D310C}"/>
                </a:ext>
              </a:extLst>
            </p:cNvPr>
            <p:cNvSpPr/>
            <p:nvPr/>
          </p:nvSpPr>
          <p:spPr>
            <a:xfrm>
              <a:off x="1778706" y="2673369"/>
              <a:ext cx="353133" cy="355163"/>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4" name="Elipse 3">
              <a:extLst>
                <a:ext uri="{FF2B5EF4-FFF2-40B4-BE49-F238E27FC236}">
                  <a16:creationId xmlns:a16="http://schemas.microsoft.com/office/drawing/2014/main" id="{92964355-9257-1E29-72A7-DEEF3D5CA2B8}"/>
                </a:ext>
              </a:extLst>
            </p:cNvPr>
            <p:cNvSpPr/>
            <p:nvPr/>
          </p:nvSpPr>
          <p:spPr>
            <a:xfrm>
              <a:off x="1663787" y="5054367"/>
              <a:ext cx="936104" cy="3665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noFill/>
              </a:endParaRPr>
            </a:p>
          </p:txBody>
        </p:sp>
        <p:sp>
          <p:nvSpPr>
            <p:cNvPr id="13" name="Flecha: doblada hacia arriba 12">
              <a:extLst>
                <a:ext uri="{FF2B5EF4-FFF2-40B4-BE49-F238E27FC236}">
                  <a16:creationId xmlns:a16="http://schemas.microsoft.com/office/drawing/2014/main" id="{7D0A3308-8906-91D4-9A26-E9428ADCE7EE}"/>
                </a:ext>
              </a:extLst>
            </p:cNvPr>
            <p:cNvSpPr/>
            <p:nvPr/>
          </p:nvSpPr>
          <p:spPr>
            <a:xfrm rot="5400000">
              <a:off x="2168765" y="5391310"/>
              <a:ext cx="272768" cy="346621"/>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4" name="Título 1">
              <a:extLst>
                <a:ext uri="{FF2B5EF4-FFF2-40B4-BE49-F238E27FC236}">
                  <a16:creationId xmlns:a16="http://schemas.microsoft.com/office/drawing/2014/main" id="{3A9FA707-6B35-91D2-EE94-F6B450D0ED63}"/>
                </a:ext>
              </a:extLst>
            </p:cNvPr>
            <p:cNvSpPr txBox="1">
              <a:spLocks/>
            </p:cNvSpPr>
            <p:nvPr/>
          </p:nvSpPr>
          <p:spPr bwMode="auto">
            <a:xfrm>
              <a:off x="2350988" y="5405873"/>
              <a:ext cx="1115616" cy="457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spcBef>
                  <a:spcPct val="0"/>
                </a:spcBef>
                <a:buNone/>
              </a:pPr>
              <a:r>
                <a:rPr lang="es-MX" sz="1800" b="1" dirty="0">
                  <a:ea typeface="Calibri" panose="020F0502020204030204" pitchFamily="34" charset="0"/>
                  <a:cs typeface="Times New Roman" panose="02020603050405020304" pitchFamily="18" charset="0"/>
                </a:rPr>
                <a:t>$ 20.000</a:t>
              </a:r>
              <a:endParaRPr lang="es-UY" sz="1800" b="1" dirty="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06435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1) Reiterados errores e inconsistencias del P.E. </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07504" y="3423260"/>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ea typeface="Calibri" panose="020F0502020204030204" pitchFamily="34" charset="0"/>
                <a:cs typeface="Times New Roman" panose="02020603050405020304" pitchFamily="18" charset="0"/>
              </a:rPr>
              <a:t>En síntesis:</a:t>
            </a:r>
            <a:endParaRPr lang="es-UY" sz="2400" dirty="0">
              <a:cs typeface="Times New Roman" panose="02020603050405020304" pitchFamily="18" charset="0"/>
            </a:endParaRPr>
          </a:p>
          <a:p>
            <a:pPr marL="0" indent="0" algn="just">
              <a:spcBef>
                <a:spcPts val="600"/>
              </a:spcBef>
              <a:buNone/>
            </a:pPr>
            <a:endParaRPr lang="es-UY" sz="800" dirty="0">
              <a:cs typeface="Times New Roman" panose="02020603050405020304" pitchFamily="18" charset="0"/>
            </a:endParaRPr>
          </a:p>
          <a:p>
            <a:pPr algn="just">
              <a:spcBef>
                <a:spcPts val="600"/>
              </a:spcBef>
              <a:buFont typeface="Wingdings" panose="05000000000000000000" pitchFamily="2" charset="2"/>
              <a:buChar char="q"/>
            </a:pPr>
            <a:r>
              <a:rPr lang="es-UY" sz="2400" dirty="0">
                <a:cs typeface="Times New Roman" panose="02020603050405020304" pitchFamily="18" charset="0"/>
              </a:rPr>
              <a:t>En cada oportunidad que el Poder Ejecutivo presenta ejemplos, se comenten errores importantes que muestran una falta de rigurosidad técnica llamativa en un tema tan delicado y sensible. </a:t>
            </a:r>
          </a:p>
          <a:p>
            <a:pPr algn="just">
              <a:spcBef>
                <a:spcPts val="600"/>
              </a:spcBef>
              <a:buFont typeface="Wingdings" panose="05000000000000000000" pitchFamily="2" charset="2"/>
              <a:buChar char="q"/>
            </a:pPr>
            <a:endParaRPr lang="es-UY" sz="800" dirty="0">
              <a:cs typeface="Times New Roman" panose="02020603050405020304" pitchFamily="18" charset="0"/>
            </a:endParaRPr>
          </a:p>
          <a:p>
            <a:pPr algn="just">
              <a:spcBef>
                <a:spcPts val="600"/>
              </a:spcBef>
              <a:buFont typeface="Wingdings" panose="05000000000000000000" pitchFamily="2" charset="2"/>
              <a:buChar char="q"/>
            </a:pPr>
            <a:r>
              <a:rPr lang="es-UY" sz="2400" dirty="0">
                <a:cs typeface="Times New Roman" panose="02020603050405020304" pitchFamily="18" charset="0"/>
              </a:rPr>
              <a:t>Además, todos los errores detectados van en el mismo sentido, ya sea de sobreestimar los montos jubilatorios que brindaría el régimen propuesto, como se subestimar los montos jubilatorios que brinda el régimen vigente. </a:t>
            </a:r>
          </a:p>
          <a:p>
            <a:pPr algn="just">
              <a:spcBef>
                <a:spcPts val="600"/>
              </a:spcBef>
              <a:buFont typeface="Wingdings" panose="05000000000000000000" pitchFamily="2" charset="2"/>
              <a:buChar char="q"/>
            </a:pPr>
            <a:endParaRPr lang="es-UY" sz="800" dirty="0">
              <a:cs typeface="Times New Roman" panose="02020603050405020304" pitchFamily="18" charset="0"/>
            </a:endParaRPr>
          </a:p>
          <a:p>
            <a:pPr algn="just">
              <a:spcBef>
                <a:spcPts val="600"/>
              </a:spcBef>
              <a:buFont typeface="Wingdings" panose="05000000000000000000" pitchFamily="2" charset="2"/>
              <a:buChar char="q"/>
            </a:pPr>
            <a:r>
              <a:rPr lang="es-UY" sz="2400" dirty="0">
                <a:cs typeface="Times New Roman" panose="02020603050405020304" pitchFamily="18" charset="0"/>
              </a:rPr>
              <a:t>La población y en este caso los legisladores necesitan información correcta para evaluar la reforma propuesta. Estos reiterados errores e inconsistencias no contribuyen al debate de calidad que el país precisa.</a:t>
            </a:r>
          </a:p>
          <a:p>
            <a:pPr algn="just">
              <a:spcBef>
                <a:spcPts val="600"/>
              </a:spcBef>
              <a:buFont typeface="Wingdings" panose="05000000000000000000" pitchFamily="2" charset="2"/>
              <a:buChar char="q"/>
            </a:pPr>
            <a:endParaRPr lang="es-UY" sz="2400" dirty="0">
              <a:cs typeface="Times New Roman" panose="02020603050405020304" pitchFamily="18" charset="0"/>
            </a:endParaRPr>
          </a:p>
        </p:txBody>
      </p:sp>
    </p:spTree>
    <p:extLst>
      <p:ext uri="{BB962C8B-B14F-4D97-AF65-F5344CB8AC3E}">
        <p14:creationId xmlns:p14="http://schemas.microsoft.com/office/powerpoint/2010/main" val="202317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07504" y="3624455"/>
            <a:ext cx="8928992"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ea typeface="Calibri" panose="020F0502020204030204" pitchFamily="34" charset="0"/>
                <a:cs typeface="Times New Roman" panose="02020603050405020304" pitchFamily="18" charset="0"/>
              </a:rPr>
              <a:t>En nuestra comparecencia anterior también presentamos los principales resultados del informe divulgado por el ERT – BPS. Allí señalamos y seguimos señalando dos grandes conclusiones de esas comparaciones presentadas:</a:t>
            </a:r>
          </a:p>
          <a:p>
            <a:pPr marL="0" indent="0" algn="just">
              <a:spcBef>
                <a:spcPts val="600"/>
              </a:spcBef>
              <a:buNone/>
            </a:pPr>
            <a:endParaRPr lang="es-MX" sz="800" dirty="0">
              <a:ea typeface="Calibri" panose="020F0502020204030204" pitchFamily="34" charset="0"/>
              <a:cs typeface="Times New Roman" panose="02020603050405020304" pitchFamily="18" charset="0"/>
            </a:endParaRPr>
          </a:p>
          <a:p>
            <a:pPr marL="514350" indent="-514350" algn="just">
              <a:spcBef>
                <a:spcPts val="600"/>
              </a:spcBef>
              <a:buFont typeface="+mj-lt"/>
              <a:buAutoNum type="romanUcPeriod"/>
            </a:pPr>
            <a:r>
              <a:rPr lang="es-UY" sz="2400" dirty="0">
                <a:cs typeface="Times New Roman" panose="02020603050405020304" pitchFamily="18" charset="0"/>
              </a:rPr>
              <a:t>La reforma determina una importante rebaja de las jubilaciones en iguales condiciones (misma edad de retiro y trayectoria laboral) para la enorme mayoría de los casos.</a:t>
            </a:r>
          </a:p>
          <a:p>
            <a:pPr marL="514350" indent="-514350" algn="just">
              <a:spcBef>
                <a:spcPts val="600"/>
              </a:spcBef>
              <a:buFont typeface="+mj-lt"/>
              <a:buAutoNum type="romanUcPeriod"/>
            </a:pPr>
            <a:endParaRPr lang="es-UY" sz="800" dirty="0">
              <a:cs typeface="Times New Roman" panose="02020603050405020304" pitchFamily="18" charset="0"/>
            </a:endParaRPr>
          </a:p>
          <a:p>
            <a:pPr marL="514350" indent="-514350" algn="just">
              <a:spcBef>
                <a:spcPts val="600"/>
              </a:spcBef>
              <a:buFont typeface="+mj-lt"/>
              <a:buAutoNum type="romanUcPeriod"/>
            </a:pPr>
            <a:r>
              <a:rPr lang="es-UY" sz="2400" u="sng" dirty="0">
                <a:cs typeface="Times New Roman" panose="02020603050405020304" pitchFamily="18" charset="0"/>
              </a:rPr>
              <a:t>En muchos casos</a:t>
            </a:r>
            <a:r>
              <a:rPr lang="es-UY" sz="2400" dirty="0">
                <a:cs typeface="Times New Roman" panose="02020603050405020304" pitchFamily="18" charset="0"/>
              </a:rPr>
              <a:t>, la reforma implicará no solo retirarse 5 años más tarde sino acceder a una jubilación más baja en relación a la que brinda el régimen vigente a los 60 años. </a:t>
            </a:r>
          </a:p>
          <a:p>
            <a:pPr marL="514350" indent="-514350" algn="just">
              <a:spcBef>
                <a:spcPts val="600"/>
              </a:spcBef>
              <a:buFont typeface="+mj-lt"/>
              <a:buAutoNum type="romanUcPeriod"/>
            </a:pPr>
            <a:endParaRPr lang="es-UY" sz="800" dirty="0">
              <a:cs typeface="Times New Roman" panose="02020603050405020304" pitchFamily="18" charset="0"/>
            </a:endParaRPr>
          </a:p>
          <a:p>
            <a:pPr marL="0" indent="0" algn="just">
              <a:spcBef>
                <a:spcPts val="600"/>
              </a:spcBef>
              <a:buNone/>
            </a:pPr>
            <a:r>
              <a:rPr lang="es-MX" sz="2400" dirty="0">
                <a:ea typeface="Calibri" panose="020F0502020204030204" pitchFamily="34" charset="0"/>
                <a:cs typeface="Times New Roman" panose="02020603050405020304" pitchFamily="18" charset="0"/>
              </a:rPr>
              <a:t>Sobre nuestro informe, el Poder Ejecutivo señaló que los datos eran “falsos”, que eran “casos inventados” y que la comparación era </a:t>
            </a:r>
            <a:r>
              <a:rPr lang="es-UY" sz="2400" dirty="0">
                <a:cs typeface="Times New Roman" panose="02020603050405020304" pitchFamily="18" charset="0"/>
              </a:rPr>
              <a:t>“distorsionada, sesgada, poco objetiva y con supuestos antojadizos”. </a:t>
            </a:r>
            <a:r>
              <a:rPr lang="es-MX" sz="2400" dirty="0">
                <a:cs typeface="Times New Roman" panose="02020603050405020304" pitchFamily="18" charset="0"/>
              </a:rPr>
              <a:t> </a:t>
            </a:r>
          </a:p>
          <a:p>
            <a:pPr marL="514350" indent="-514350" algn="just">
              <a:spcBef>
                <a:spcPts val="600"/>
              </a:spcBef>
              <a:buFont typeface="+mj-lt"/>
              <a:buAutoNum type="romanUcPeriod"/>
            </a:pPr>
            <a:endParaRPr lang="es-MX" sz="2400" dirty="0">
              <a:cs typeface="Times New Roman" panose="02020603050405020304" pitchFamily="18" charset="0"/>
            </a:endParaRPr>
          </a:p>
          <a:p>
            <a:pPr marL="0" indent="0" algn="just">
              <a:spcBef>
                <a:spcPts val="600"/>
              </a:spcBef>
              <a:buNone/>
            </a:pPr>
            <a:endParaRPr lang="es-MX" sz="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38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63458" y="4170773"/>
            <a:ext cx="869966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¿Por qué en el informe optamos por comparar 60/30 versus 65/30?</a:t>
            </a:r>
          </a:p>
          <a:p>
            <a:pPr marL="0" indent="0" algn="just">
              <a:spcBef>
                <a:spcPts val="600"/>
              </a:spcBef>
              <a:buNone/>
            </a:pPr>
            <a:endParaRPr lang="es-MX" sz="800" dirty="0">
              <a:cs typeface="Times New Roman" panose="02020603050405020304" pitchFamily="18" charset="0"/>
            </a:endParaRPr>
          </a:p>
          <a:p>
            <a:pPr algn="just">
              <a:spcBef>
                <a:spcPts val="600"/>
              </a:spcBef>
              <a:buFont typeface="Wingdings" panose="05000000000000000000" pitchFamily="2" charset="2"/>
              <a:buChar char="Ø"/>
            </a:pPr>
            <a:r>
              <a:rPr lang="es-MX" sz="2400" dirty="0">
                <a:cs typeface="Times New Roman" panose="02020603050405020304" pitchFamily="18" charset="0"/>
              </a:rPr>
              <a:t>Porque son los requisitos mínimos para acceder a la causal en el régimen vigente y propuesto.</a:t>
            </a:r>
          </a:p>
          <a:p>
            <a:pPr algn="just">
              <a:spcBef>
                <a:spcPts val="600"/>
              </a:spcBef>
              <a:buFont typeface="Wingdings" panose="05000000000000000000" pitchFamily="2" charset="2"/>
              <a:buChar char="Ø"/>
            </a:pPr>
            <a:endParaRPr lang="es-MX" sz="800" dirty="0">
              <a:cs typeface="Times New Roman" panose="02020603050405020304" pitchFamily="18" charset="0"/>
            </a:endParaRPr>
          </a:p>
          <a:p>
            <a:pPr algn="just">
              <a:spcBef>
                <a:spcPts val="600"/>
              </a:spcBef>
              <a:buFont typeface="Wingdings" panose="05000000000000000000" pitchFamily="2" charset="2"/>
              <a:buChar char="Ø"/>
            </a:pPr>
            <a:r>
              <a:rPr lang="es-MX" sz="2400" dirty="0">
                <a:cs typeface="Times New Roman" panose="02020603050405020304" pitchFamily="18" charset="0"/>
              </a:rPr>
              <a:t>Porque es la comparación que sistemáticamente hacían los impulsores de la reforma para asegurar incorrectamente que nadie alcanzaría una jubilación menor con la reforma:</a:t>
            </a:r>
          </a:p>
          <a:p>
            <a:pPr algn="just">
              <a:spcBef>
                <a:spcPts val="600"/>
              </a:spcBef>
              <a:buFont typeface="Wingdings" panose="05000000000000000000" pitchFamily="2" charset="2"/>
              <a:buChar char="Ø"/>
            </a:pPr>
            <a:endParaRPr lang="es-MX" sz="8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Por ejemplo, el Dr. </a:t>
            </a:r>
            <a:r>
              <a:rPr lang="es-MX" sz="2400" dirty="0" err="1">
                <a:cs typeface="Times New Roman" panose="02020603050405020304" pitchFamily="18" charset="0"/>
              </a:rPr>
              <a:t>Saldain</a:t>
            </a:r>
            <a:r>
              <a:rPr lang="es-MX" sz="2400" dirty="0">
                <a:cs typeface="Times New Roman" panose="02020603050405020304" pitchFamily="18" charset="0"/>
              </a:rPr>
              <a:t> el 24/10/22 en Desayunos Informales decía:</a:t>
            </a:r>
          </a:p>
          <a:p>
            <a:pPr marL="0" indent="0" algn="just">
              <a:spcBef>
                <a:spcPts val="600"/>
              </a:spcBef>
              <a:buNone/>
            </a:pPr>
            <a:r>
              <a:rPr lang="es-UY" sz="2400" i="1" dirty="0">
                <a:ea typeface="Calibri" panose="020F0502020204030204" pitchFamily="34" charset="0"/>
                <a:cs typeface="Calibri" panose="020F0502020204030204" pitchFamily="34" charset="0"/>
              </a:rPr>
              <a:t>N</a:t>
            </a:r>
            <a:r>
              <a:rPr lang="es-UY" sz="2400" i="1" dirty="0">
                <a:effectLst/>
                <a:latin typeface="Calibri" panose="020F0502020204030204" pitchFamily="34" charset="0"/>
                <a:ea typeface="Calibri" panose="020F0502020204030204" pitchFamily="34" charset="0"/>
                <a:cs typeface="Calibri" panose="020F0502020204030204" pitchFamily="34" charset="0"/>
              </a:rPr>
              <a:t>o es verdad que los trabajadores vayan a cobrar menos. Hubo una definición política en relación a esto: hoy con 60 y 30 la tasa de reemplazo es de 45%, la definición de política fue que con 65 y 30 fuera también de 45%... En ningún caso van a cobrar menos.</a:t>
            </a:r>
          </a:p>
          <a:p>
            <a:pPr marL="0" indent="0" algn="just">
              <a:spcBef>
                <a:spcPts val="600"/>
              </a:spcBef>
              <a:buNone/>
            </a:pPr>
            <a:r>
              <a:rPr lang="es-UY" sz="1400" i="1" dirty="0">
                <a:ea typeface="Calibri" panose="020F0502020204030204" pitchFamily="34" charset="0"/>
                <a:cs typeface="Calibri" panose="020F0502020204030204" pitchFamily="34" charset="0"/>
              </a:rPr>
              <a:t>Declaraciones disponibles en </a:t>
            </a:r>
            <a:r>
              <a:rPr lang="es-UY" sz="1400" i="1" dirty="0">
                <a:ea typeface="Calibri" panose="020F0502020204030204" pitchFamily="34" charset="0"/>
                <a:cs typeface="Calibri" panose="020F0502020204030204" pitchFamily="34" charset="0"/>
                <a:hlinkClick r:id="rId2"/>
              </a:rPr>
              <a:t>https://www.youtube.com/watch?v=Yq3Re-PGPEY&amp;t=903s</a:t>
            </a:r>
            <a:r>
              <a:rPr lang="es-UY" sz="1400" i="1" dirty="0">
                <a:ea typeface="Calibri" panose="020F0502020204030204" pitchFamily="34" charset="0"/>
                <a:cs typeface="Calibri" panose="020F0502020204030204" pitchFamily="34" charset="0"/>
              </a:rPr>
              <a:t> </a:t>
            </a:r>
            <a:endParaRPr lang="es-UY"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51028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ítulo 1">
            <a:extLst>
              <a:ext uri="{FF2B5EF4-FFF2-40B4-BE49-F238E27FC236}">
                <a16:creationId xmlns:a16="http://schemas.microsoft.com/office/drawing/2014/main" id="{B37BA02C-3846-E94F-8FCC-6591B42578E2}"/>
              </a:ext>
            </a:extLst>
          </p:cNvPr>
          <p:cNvSpPr txBox="1">
            <a:spLocks/>
          </p:cNvSpPr>
          <p:nvPr/>
        </p:nvSpPr>
        <p:spPr bwMode="auto">
          <a:xfrm>
            <a:off x="224920" y="1627058"/>
            <a:ext cx="8290510"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ct val="0"/>
              </a:spcBef>
              <a:buNone/>
            </a:pPr>
            <a:endParaRPr lang="es-MX" dirty="0"/>
          </a:p>
          <a:p>
            <a:pPr marL="0" indent="0" algn="just">
              <a:spcBef>
                <a:spcPct val="0"/>
              </a:spcBef>
              <a:buNone/>
            </a:pPr>
            <a:endParaRPr lang="es-MX"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marL="0" indent="0" algn="just">
              <a:spcBef>
                <a:spcPct val="0"/>
              </a:spcBef>
              <a:buNone/>
            </a:pPr>
            <a:endParaRPr lang="es-UY" i="1" dirty="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 typeface="Wingdings" panose="05000000000000000000" pitchFamily="2" charset="2"/>
              <a:buChar char="Ø"/>
            </a:pPr>
            <a:endParaRPr lang="es-UY" sz="2800" i="1" dirty="0">
              <a:ea typeface="Calibri" panose="020F0502020204030204" pitchFamily="34" charset="0"/>
              <a:cs typeface="Times New Roman" panose="02020603050405020304" pitchFamily="18" charset="0"/>
            </a:endParaRPr>
          </a:p>
        </p:txBody>
      </p:sp>
      <p:sp>
        <p:nvSpPr>
          <p:cNvPr id="2" name="Marcador de contenido 2">
            <a:extLst>
              <a:ext uri="{FF2B5EF4-FFF2-40B4-BE49-F238E27FC236}">
                <a16:creationId xmlns:a16="http://schemas.microsoft.com/office/drawing/2014/main" id="{48C91A61-7C5E-09BF-D7BD-13DC577DB918}"/>
              </a:ext>
            </a:extLst>
          </p:cNvPr>
          <p:cNvSpPr>
            <a:spLocks noGrp="1"/>
          </p:cNvSpPr>
          <p:nvPr>
            <p:ph idx="1"/>
          </p:nvPr>
        </p:nvSpPr>
        <p:spPr>
          <a:xfrm>
            <a:off x="107504" y="288604"/>
            <a:ext cx="8811576" cy="1143000"/>
          </a:xfrm>
        </p:spPr>
        <p:txBody>
          <a:bodyPr/>
          <a:lstStyle/>
          <a:p>
            <a:pPr marL="0" indent="0">
              <a:buNone/>
            </a:pPr>
            <a:r>
              <a:rPr lang="es-MX" dirty="0"/>
              <a:t>2) El debate sobre las comparaciones</a:t>
            </a:r>
          </a:p>
        </p:txBody>
      </p:sp>
      <p:sp>
        <p:nvSpPr>
          <p:cNvPr id="3" name="Título 1">
            <a:extLst>
              <a:ext uri="{FF2B5EF4-FFF2-40B4-BE49-F238E27FC236}">
                <a16:creationId xmlns:a16="http://schemas.microsoft.com/office/drawing/2014/main" id="{B36C77C3-377E-04FF-B9AC-44179A686F81}"/>
              </a:ext>
            </a:extLst>
          </p:cNvPr>
          <p:cNvSpPr txBox="1">
            <a:spLocks/>
          </p:cNvSpPr>
          <p:nvPr/>
        </p:nvSpPr>
        <p:spPr bwMode="auto">
          <a:xfrm>
            <a:off x="163458" y="4005064"/>
            <a:ext cx="8699668" cy="10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spcBef>
                <a:spcPts val="600"/>
              </a:spcBef>
              <a:buNone/>
            </a:pPr>
            <a:r>
              <a:rPr lang="es-MX" sz="2400" dirty="0">
                <a:cs typeface="Times New Roman" panose="02020603050405020304" pitchFamily="18" charset="0"/>
              </a:rPr>
              <a:t>Resulta poco serio que quienes apelaban reiteradamente a esa comparación para asegurar que nadie accedería a una menor jubilación con el nuevo régimen, una vez que se presenta un informe que muestra que en muchos casos ocurre lo contrario, digan que esas comparaciones son casos inventados, sesgados o antojadizos.</a:t>
            </a:r>
          </a:p>
          <a:p>
            <a:pPr marL="0" indent="0" algn="just">
              <a:spcBef>
                <a:spcPts val="600"/>
              </a:spcBef>
              <a:buNone/>
            </a:pPr>
            <a:endParaRPr lang="es-MX" sz="8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El informe del ERT-BPS no tenía por objeto ser representativo de todos los casos. Su objetivo era mostrar con casos reales particulares (mencionados por el propio gobierno), que la premisa que se pretendía instalar de que nadie accedería a una menor jubilación en relación a la que otorga el régimen vigente a los 60 años, era FALSA. </a:t>
            </a:r>
          </a:p>
          <a:p>
            <a:pPr marL="0" indent="0" algn="just">
              <a:spcBef>
                <a:spcPts val="600"/>
              </a:spcBef>
              <a:buNone/>
            </a:pPr>
            <a:endParaRPr lang="es-MX" sz="8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El informe cumplió su objetivo y los números nunca fueron refutados. Obviamente el Poder Ejecutivo los chequeó y sabe que son correctos.</a:t>
            </a:r>
          </a:p>
          <a:p>
            <a:pPr marL="0" indent="0" algn="just">
              <a:spcBef>
                <a:spcPts val="600"/>
              </a:spcBef>
              <a:buNone/>
            </a:pPr>
            <a:r>
              <a:rPr lang="es-MX" sz="2400" dirty="0">
                <a:cs typeface="Times New Roman" panose="02020603050405020304" pitchFamily="18" charset="0"/>
              </a:rPr>
              <a:t> </a:t>
            </a:r>
          </a:p>
          <a:p>
            <a:pPr marL="0" indent="0" algn="just">
              <a:spcBef>
                <a:spcPts val="600"/>
              </a:spcBef>
              <a:buNone/>
            </a:pPr>
            <a:endParaRPr lang="es-MX" sz="2400" dirty="0">
              <a:cs typeface="Times New Roman" panose="02020603050405020304" pitchFamily="18" charset="0"/>
            </a:endParaRPr>
          </a:p>
          <a:p>
            <a:pPr marL="0" indent="0" algn="just">
              <a:spcBef>
                <a:spcPts val="600"/>
              </a:spcBef>
              <a:buNone/>
            </a:pPr>
            <a:r>
              <a:rPr lang="es-MX" sz="2400" dirty="0">
                <a:cs typeface="Times New Roman" panose="02020603050405020304" pitchFamily="18" charset="0"/>
              </a:rPr>
              <a:t>   </a:t>
            </a:r>
          </a:p>
        </p:txBody>
      </p:sp>
    </p:spTree>
    <p:extLst>
      <p:ext uri="{BB962C8B-B14F-4D97-AF65-F5344CB8AC3E}">
        <p14:creationId xmlns:p14="http://schemas.microsoft.com/office/powerpoint/2010/main" val="16079679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4810</TotalTime>
  <Words>2237</Words>
  <Application>Microsoft Office PowerPoint</Application>
  <PresentationFormat>Presentación en pantalla (4:3)</PresentationFormat>
  <Paragraphs>254</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19</vt:i4>
      </vt:variant>
    </vt:vector>
  </HeadingPairs>
  <TitlesOfParts>
    <vt:vector size="25" baseType="lpstr">
      <vt:lpstr>Arial</vt:lpstr>
      <vt:lpstr>Calibri</vt:lpstr>
      <vt:lpstr>Calibri Light</vt:lpstr>
      <vt:lpstr>Wingdings</vt: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ExpeUEW7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ExpeUEW7</dc:creator>
  <cp:lastModifiedBy>Usuario</cp:lastModifiedBy>
  <cp:revision>85</cp:revision>
  <dcterms:created xsi:type="dcterms:W3CDTF">2020-09-18T20:03:12Z</dcterms:created>
  <dcterms:modified xsi:type="dcterms:W3CDTF">2022-12-15T05:21:58Z</dcterms:modified>
</cp:coreProperties>
</file>