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6.xml" ContentType="application/vnd.openxmlformats-officedocument.presentationml.tags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theme/themeOverride4.xml" ContentType="application/vnd.openxmlformats-officedocument.themeOverride+xml"/>
  <Override PartName="/ppt/tags/tag8.xml" ContentType="application/vnd.openxmlformats-officedocument.presentationml.tags+xml"/>
  <Override PartName="/ppt/theme/themeOverride5.xml" ContentType="application/vnd.openxmlformats-officedocument.themeOverride+xml"/>
  <Override PartName="/ppt/tags/tag9.xml" ContentType="application/vnd.openxmlformats-officedocument.presentationml.tags+xml"/>
  <Override PartName="/ppt/theme/themeOverride6.xml" ContentType="application/vnd.openxmlformats-officedocument.themeOverride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07" r:id="rId4"/>
  </p:sldMasterIdLst>
  <p:notesMasterIdLst>
    <p:notesMasterId r:id="rId13"/>
  </p:notesMasterIdLst>
  <p:handoutMasterIdLst>
    <p:handoutMasterId r:id="rId14"/>
  </p:handoutMasterIdLst>
  <p:sldIdLst>
    <p:sldId id="1115" r:id="rId5"/>
    <p:sldId id="1304" r:id="rId6"/>
    <p:sldId id="2147473183" r:id="rId7"/>
    <p:sldId id="2147473184" r:id="rId8"/>
    <p:sldId id="2147473185" r:id="rId9"/>
    <p:sldId id="2147473186" r:id="rId10"/>
    <p:sldId id="2147473187" r:id="rId11"/>
    <p:sldId id="1577" r:id="rId12"/>
  </p:sldIdLst>
  <p:sldSz cx="13315950" cy="7489825"/>
  <p:notesSz cx="6797675" cy="9926638"/>
  <p:custDataLst>
    <p:tags r:id="rId15"/>
  </p:custDataLst>
  <p:defaultTextStyle>
    <a:defPPr>
      <a:defRPr lang="es-UY"/>
    </a:defPPr>
    <a:lvl1pPr marL="0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378209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756447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134677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512926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1891124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269365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2647564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025815" algn="l" defTabSz="7564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4" userDrawn="1">
          <p15:clr>
            <a:srgbClr val="A4A3A4"/>
          </p15:clr>
        </p15:guide>
        <p15:guide id="2" pos="41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ana Riva" initials="FR" lastIdx="3" clrIdx="0"/>
  <p:cmAuthor id="1" name="Rivoir Andrea" initials="RA" lastIdx="1" clrIdx="1">
    <p:extLst>
      <p:ext uri="{19B8F6BF-5375-455C-9EA6-DF929625EA0E}">
        <p15:presenceInfo xmlns:p15="http://schemas.microsoft.com/office/powerpoint/2012/main" userId="S::arivoir@ancap.com.uy::ce262e0e-172c-4f71-bfc8-56d6a48b9b2a" providerId="AD"/>
      </p:ext>
    </p:extLst>
  </p:cmAuthor>
  <p:cmAuthor id="2" name="Stipanicic Alejandro" initials="SA" lastIdx="2" clrIdx="2">
    <p:extLst>
      <p:ext uri="{19B8F6BF-5375-455C-9EA6-DF929625EA0E}">
        <p15:presenceInfo xmlns:p15="http://schemas.microsoft.com/office/powerpoint/2012/main" userId="S::astipanicic@ancap.com.uy::45bbde06-72d2-46d7-95a6-dbe7a02952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7C8BD-F009-432E-98DE-4670396F74F7}" v="234" dt="2023-06-09T14:48:14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43" autoAdjust="0"/>
  </p:normalViewPr>
  <p:slideViewPr>
    <p:cSldViewPr>
      <p:cViewPr varScale="1">
        <p:scale>
          <a:sx n="64" d="100"/>
          <a:sy n="64" d="100"/>
        </p:scale>
        <p:origin x="690" y="66"/>
      </p:cViewPr>
      <p:guideLst>
        <p:guide orient="horz" pos="2314"/>
        <p:guide pos="41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5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panicic Alejandro" userId="45bbde06-72d2-46d7-95a6-dbe7a02952fb" providerId="ADAL" clId="{8837C8BD-F009-432E-98DE-4670396F74F7}"/>
    <pc:docChg chg="undo custSel addSld modSld">
      <pc:chgData name="Stipanicic Alejandro" userId="45bbde06-72d2-46d7-95a6-dbe7a02952fb" providerId="ADAL" clId="{8837C8BD-F009-432E-98DE-4670396F74F7}" dt="2023-06-09T14:45:30.656" v="315" actId="20577"/>
      <pc:docMkLst>
        <pc:docMk/>
      </pc:docMkLst>
      <pc:sldChg chg="addSp delSp modSp add mod setBg">
        <pc:chgData name="Stipanicic Alejandro" userId="45bbde06-72d2-46d7-95a6-dbe7a02952fb" providerId="ADAL" clId="{8837C8BD-F009-432E-98DE-4670396F74F7}" dt="2023-06-09T14:45:30.656" v="315" actId="20577"/>
        <pc:sldMkLst>
          <pc:docMk/>
          <pc:sldMk cId="182608227" sldId="1304"/>
        </pc:sldMkLst>
        <pc:spChg chg="mod">
          <ac:chgData name="Stipanicic Alejandro" userId="45bbde06-72d2-46d7-95a6-dbe7a02952fb" providerId="ADAL" clId="{8837C8BD-F009-432E-98DE-4670396F74F7}" dt="2023-06-09T14:45:30.656" v="315" actId="20577"/>
          <ac:spMkLst>
            <pc:docMk/>
            <pc:sldMk cId="182608227" sldId="1304"/>
            <ac:spMk id="2" creationId="{BF1CA51F-AC5A-E5AF-9B30-0386F68B4E0F}"/>
          </ac:spMkLst>
        </pc:spChg>
        <pc:spChg chg="del mod">
          <ac:chgData name="Stipanicic Alejandro" userId="45bbde06-72d2-46d7-95a6-dbe7a02952fb" providerId="ADAL" clId="{8837C8BD-F009-432E-98DE-4670396F74F7}" dt="2023-06-09T14:44:09.079" v="261" actId="478"/>
          <ac:spMkLst>
            <pc:docMk/>
            <pc:sldMk cId="182608227" sldId="1304"/>
            <ac:spMk id="6" creationId="{FBE692B5-8BD1-4132-B9C1-9CD380032D18}"/>
          </ac:spMkLst>
        </pc:spChg>
        <pc:spChg chg="mod">
          <ac:chgData name="Stipanicic Alejandro" userId="45bbde06-72d2-46d7-95a6-dbe7a02952fb" providerId="ADAL" clId="{8837C8BD-F009-432E-98DE-4670396F74F7}" dt="2023-06-09T14:43:57.995" v="260"/>
          <ac:spMkLst>
            <pc:docMk/>
            <pc:sldMk cId="182608227" sldId="1304"/>
            <ac:spMk id="9" creationId="{9DDA4EE1-465E-43B8-3B54-5E1D3D549EDC}"/>
          </ac:spMkLst>
        </pc:spChg>
        <pc:spChg chg="del">
          <ac:chgData name="Stipanicic Alejandro" userId="45bbde06-72d2-46d7-95a6-dbe7a02952fb" providerId="ADAL" clId="{8837C8BD-F009-432E-98DE-4670396F74F7}" dt="2023-06-09T14:44:39.505" v="265" actId="478"/>
          <ac:spMkLst>
            <pc:docMk/>
            <pc:sldMk cId="182608227" sldId="1304"/>
            <ac:spMk id="12" creationId="{7C3A2778-2CEE-42E9-AD5B-939EC297127F}"/>
          </ac:spMkLst>
        </pc:spChg>
        <pc:spChg chg="mod">
          <ac:chgData name="Stipanicic Alejandro" userId="45bbde06-72d2-46d7-95a6-dbe7a02952fb" providerId="ADAL" clId="{8837C8BD-F009-432E-98DE-4670396F74F7}" dt="2023-06-09T14:45:07.539" v="314" actId="404"/>
          <ac:spMkLst>
            <pc:docMk/>
            <pc:sldMk cId="182608227" sldId="1304"/>
            <ac:spMk id="22" creationId="{5FE71E6C-8496-4F7D-A5D7-D8E2DFA67420}"/>
          </ac:spMkLst>
        </pc:spChg>
        <pc:spChg chg="add mod">
          <ac:chgData name="Stipanicic Alejandro" userId="45bbde06-72d2-46d7-95a6-dbe7a02952fb" providerId="ADAL" clId="{8837C8BD-F009-432E-98DE-4670396F74F7}" dt="2023-06-09T14:44:18.639" v="262"/>
          <ac:spMkLst>
            <pc:docMk/>
            <pc:sldMk cId="182608227" sldId="1304"/>
            <ac:spMk id="23" creationId="{B2FC93EE-1116-4E17-A3DD-A688440ED3AB}"/>
          </ac:spMkLst>
        </pc:spChg>
        <pc:spChg chg="add mod">
          <ac:chgData name="Stipanicic Alejandro" userId="45bbde06-72d2-46d7-95a6-dbe7a02952fb" providerId="ADAL" clId="{8837C8BD-F009-432E-98DE-4670396F74F7}" dt="2023-06-09T14:44:18.639" v="262"/>
          <ac:spMkLst>
            <pc:docMk/>
            <pc:sldMk cId="182608227" sldId="1304"/>
            <ac:spMk id="24" creationId="{BB8B486A-130D-4F64-B84D-FDF55ED0D29C}"/>
          </ac:spMkLst>
        </pc:spChg>
        <pc:spChg chg="add mod">
          <ac:chgData name="Stipanicic Alejandro" userId="45bbde06-72d2-46d7-95a6-dbe7a02952fb" providerId="ADAL" clId="{8837C8BD-F009-432E-98DE-4670396F74F7}" dt="2023-06-09T14:45:01.408" v="313" actId="6549"/>
          <ac:spMkLst>
            <pc:docMk/>
            <pc:sldMk cId="182608227" sldId="1304"/>
            <ac:spMk id="25" creationId="{07E60703-3EB5-4693-97E4-25FC0843DCA5}"/>
          </ac:spMkLst>
        </pc:spChg>
      </pc:sldChg>
      <pc:sldChg chg="delCm">
        <pc:chgData name="Stipanicic Alejandro" userId="45bbde06-72d2-46d7-95a6-dbe7a02952fb" providerId="ADAL" clId="{8837C8BD-F009-432E-98DE-4670396F74F7}" dt="2023-06-09T14:44:29.503" v="264" actId="1592"/>
        <pc:sldMkLst>
          <pc:docMk/>
          <pc:sldMk cId="2392078766" sldId="2147473183"/>
        </pc:sldMkLst>
      </pc:sldChg>
      <pc:sldChg chg="modSp mod">
        <pc:chgData name="Stipanicic Alejandro" userId="45bbde06-72d2-46d7-95a6-dbe7a02952fb" providerId="ADAL" clId="{8837C8BD-F009-432E-98DE-4670396F74F7}" dt="2023-06-09T12:03:09.804" v="56" actId="1036"/>
        <pc:sldMkLst>
          <pc:docMk/>
          <pc:sldMk cId="1181313570" sldId="2147473185"/>
        </pc:sldMkLst>
        <pc:spChg chg="mod">
          <ac:chgData name="Stipanicic Alejandro" userId="45bbde06-72d2-46d7-95a6-dbe7a02952fb" providerId="ADAL" clId="{8837C8BD-F009-432E-98DE-4670396F74F7}" dt="2023-06-09T12:03:09.804" v="56" actId="1036"/>
          <ac:spMkLst>
            <pc:docMk/>
            <pc:sldMk cId="1181313570" sldId="2147473185"/>
            <ac:spMk id="17" creationId="{451B9187-6838-484F-B1BB-D6E6A8EAC9FB}"/>
          </ac:spMkLst>
        </pc:spChg>
      </pc:sldChg>
      <pc:sldChg chg="addSp modSp mod">
        <pc:chgData name="Stipanicic Alejandro" userId="45bbde06-72d2-46d7-95a6-dbe7a02952fb" providerId="ADAL" clId="{8837C8BD-F009-432E-98DE-4670396F74F7}" dt="2023-06-09T12:07:47.476" v="258" actId="207"/>
        <pc:sldMkLst>
          <pc:docMk/>
          <pc:sldMk cId="3980510837" sldId="2147473186"/>
        </pc:sldMkLst>
        <pc:spChg chg="add mod">
          <ac:chgData name="Stipanicic Alejandro" userId="45bbde06-72d2-46d7-95a6-dbe7a02952fb" providerId="ADAL" clId="{8837C8BD-F009-432E-98DE-4670396F74F7}" dt="2023-06-09T12:07:47.476" v="258" actId="207"/>
          <ac:spMkLst>
            <pc:docMk/>
            <pc:sldMk cId="3980510837" sldId="2147473186"/>
            <ac:spMk id="2" creationId="{D33F937A-CF98-4E6E-87FF-4EF0D1DD896A}"/>
          </ac:spMkLst>
        </pc:spChg>
        <pc:picChg chg="mod">
          <ac:chgData name="Stipanicic Alejandro" userId="45bbde06-72d2-46d7-95a6-dbe7a02952fb" providerId="ADAL" clId="{8837C8BD-F009-432E-98DE-4670396F74F7}" dt="2023-06-09T12:05:03.381" v="83" actId="1076"/>
          <ac:picMkLst>
            <pc:docMk/>
            <pc:sldMk cId="3980510837" sldId="2147473186"/>
            <ac:picMk id="17" creationId="{16510B8D-8BD9-4B7E-9AF4-B6BDA3796C83}"/>
          </ac:picMkLst>
        </pc:picChg>
      </pc:sldChg>
      <pc:sldChg chg="addSp delSp modSp mod">
        <pc:chgData name="Stipanicic Alejandro" userId="45bbde06-72d2-46d7-95a6-dbe7a02952fb" providerId="ADAL" clId="{8837C8BD-F009-432E-98DE-4670396F74F7}" dt="2023-06-09T12:04:33.313" v="81" actId="478"/>
        <pc:sldMkLst>
          <pc:docMk/>
          <pc:sldMk cId="226032624" sldId="2147473187"/>
        </pc:sldMkLst>
        <pc:spChg chg="add del mod">
          <ac:chgData name="Stipanicic Alejandro" userId="45bbde06-72d2-46d7-95a6-dbe7a02952fb" providerId="ADAL" clId="{8837C8BD-F009-432E-98DE-4670396F74F7}" dt="2023-06-09T12:04:33.313" v="81" actId="478"/>
          <ac:spMkLst>
            <pc:docMk/>
            <pc:sldMk cId="226032624" sldId="2147473187"/>
            <ac:spMk id="2" creationId="{551E133C-E0AA-43A3-82D4-58704D949ACC}"/>
          </ac:spMkLst>
        </pc:spChg>
        <pc:spChg chg="mod">
          <ac:chgData name="Stipanicic Alejandro" userId="45bbde06-72d2-46d7-95a6-dbe7a02952fb" providerId="ADAL" clId="{8837C8BD-F009-432E-98DE-4670396F74F7}" dt="2023-06-09T12:03:58.061" v="67" actId="20577"/>
          <ac:spMkLst>
            <pc:docMk/>
            <pc:sldMk cId="226032624" sldId="2147473187"/>
            <ac:spMk id="23" creationId="{755D8F1E-4270-4DEE-AE6B-F576DBDE6C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45C8-A508-4456-9ACD-731120C8EB94}" type="datetimeFigureOut">
              <a:rPr lang="es-UY" smtClean="0"/>
              <a:t>9/6/2023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17432-D8A3-42DB-AC84-28E7A5D02D0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93018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72E0-7583-4D30-9C26-2F786A9D419E}" type="datetimeFigureOut">
              <a:rPr lang="es-UY" smtClean="0"/>
              <a:t>9/6/2023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5F02-2DB2-4A2B-9418-45C49F24F79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8220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47147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94322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41505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88670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735861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082991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430190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777367" algn="l" defTabSz="69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err="1"/>
              <a:t>Our</a:t>
            </a:r>
            <a:r>
              <a:rPr lang="es-UY" dirty="0"/>
              <a:t> </a:t>
            </a:r>
            <a:r>
              <a:rPr lang="es-UY" dirty="0" err="1"/>
              <a:t>transition</a:t>
            </a:r>
            <a:r>
              <a:rPr lang="es-UY" dirty="0"/>
              <a:t> </a:t>
            </a:r>
            <a:r>
              <a:rPr lang="es-UY" dirty="0" err="1"/>
              <a:t>strategy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5F02-2DB2-4A2B-9418-45C49F24F799}" type="slidenum">
              <a:rPr lang="es-UY" smtClean="0"/>
              <a:t>2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5633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77255" y="6941959"/>
            <a:ext cx="2996089" cy="398764"/>
          </a:xfrm>
        </p:spPr>
        <p:txBody>
          <a:bodyPr/>
          <a:lstStyle/>
          <a:p>
            <a:r>
              <a:rPr lang="es-UY"/>
              <a:t>9 de junio, 2023</a:t>
            </a:r>
            <a:endParaRPr lang="es-UY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Proyecto de e-fuels Paysandú</a:t>
            </a:r>
            <a:endParaRPr lang="es-UY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186367" y="124990"/>
            <a:ext cx="2996089" cy="398764"/>
          </a:xfrm>
        </p:spPr>
        <p:txBody>
          <a:bodyPr/>
          <a:lstStyle/>
          <a:p>
            <a:fld id="{75D57B79-4061-44BD-B534-85CA2EB6D39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1752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81167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93" imgH="493" progId="TCLayout.ActiveDocument.1">
                  <p:embed/>
                </p:oleObj>
              </mc:Choice>
              <mc:Fallback>
                <p:oleObj name="Diapositiva de think-cell" r:id="rId5" imgW="493" imgH="493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s-ES" sz="4805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5472" y="398764"/>
            <a:ext cx="11485007" cy="144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5472" y="1993819"/>
            <a:ext cx="11485007" cy="475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5471" y="6941959"/>
            <a:ext cx="2996089" cy="398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UY"/>
              <a:t>9 de junio, 2023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410909" y="6941959"/>
            <a:ext cx="4494133" cy="398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Proyecto de e-fuels Paysandú</a:t>
            </a:r>
            <a:endParaRPr lang="es-UY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42606" y="177796"/>
            <a:ext cx="2996089" cy="398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57B79-4061-44BD-B534-85CA2EB6D39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6979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</p:sldLayoutIdLst>
  <p:hf hdr="0"/>
  <p:txStyles>
    <p:titleStyle>
      <a:lvl1pPr algn="l" defTabSz="998616" rtl="0" eaLnBrk="1" latinLnBrk="0" hangingPunct="1">
        <a:lnSpc>
          <a:spcPct val="90000"/>
        </a:lnSpc>
        <a:spcBef>
          <a:spcPct val="0"/>
        </a:spcBef>
        <a:buNone/>
        <a:defRPr sz="4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654" indent="-249654" algn="l" defTabSz="998616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58" kern="1200">
          <a:solidFill>
            <a:schemeClr val="tx1"/>
          </a:solidFill>
          <a:latin typeface="+mn-lt"/>
          <a:ea typeface="+mn-ea"/>
          <a:cs typeface="+mn-cs"/>
        </a:defRPr>
      </a:lvl1pPr>
      <a:lvl2pPr marL="748962" indent="-249654" algn="l" defTabSz="998616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2pPr>
      <a:lvl3pPr marL="1248270" indent="-249654" algn="l" defTabSz="998616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184" kern="1200">
          <a:solidFill>
            <a:schemeClr val="tx1"/>
          </a:solidFill>
          <a:latin typeface="+mn-lt"/>
          <a:ea typeface="+mn-ea"/>
          <a:cs typeface="+mn-cs"/>
        </a:defRPr>
      </a:lvl3pPr>
      <a:lvl4pPr marL="1747578" indent="-249654" algn="l" defTabSz="998616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2246887" indent="-249654" algn="l" defTabSz="998616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746195" indent="-249654" algn="l" defTabSz="998616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3245503" indent="-249654" algn="l" defTabSz="998616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744811" indent="-249654" algn="l" defTabSz="998616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4244119" indent="-249654" algn="l" defTabSz="998616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1pPr>
      <a:lvl2pPr marL="499308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98616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3pPr>
      <a:lvl4pPr marL="1497924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1997232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496541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2995849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495157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3994465" algn="l" defTabSz="998616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jpeg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7.jf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jf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tags" Target="../tags/tag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b.uy/ministerio-industria-energia-mineria/green-hydrogen" TargetMode="External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ancap.com.uy/" TargetMode="External"/><Relationship Id="rId4" Type="http://schemas.openxmlformats.org/officeDocument/2006/relationships/hyperlink" Target="https://www.uruguayxxi.gub.uy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0944" y="4692206"/>
            <a:ext cx="8726270" cy="1108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986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1"/>
                </a:solidFill>
              </a:rPr>
              <a:t>PROCESO DE SELECCIÓN DE DESARROLLADOR Y PROYECTO CONCEPTUAL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1311" y="1728687"/>
            <a:ext cx="11953328" cy="3168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986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54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s-E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A3AC50-2D63-4F5F-930F-FBBFDDA2FC36}"/>
              </a:ext>
            </a:extLst>
          </p:cNvPr>
          <p:cNvSpPr txBox="1"/>
          <p:nvPr/>
        </p:nvSpPr>
        <p:spPr>
          <a:xfrm>
            <a:off x="5361831" y="4257537"/>
            <a:ext cx="665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+mn-lt"/>
              </a:rPr>
              <a:t>PROYECTO e-FUELS PAYSANDÚ</a:t>
            </a:r>
            <a:endParaRPr lang="es-E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8C9708-FFBF-4A39-BC56-386127CD4429}"/>
              </a:ext>
            </a:extLst>
          </p:cNvPr>
          <p:cNvSpPr txBox="1"/>
          <p:nvPr/>
        </p:nvSpPr>
        <p:spPr>
          <a:xfrm>
            <a:off x="9682311" y="599864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600" dirty="0">
                <a:solidFill>
                  <a:schemeClr val="bg1"/>
                </a:solidFill>
              </a:rPr>
              <a:t>9 de junio,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81DDD5-5FB0-4974-9A53-9271CCE8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1" y="1376680"/>
            <a:ext cx="5056680" cy="13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7" imgW="493" imgH="493" progId="TCLayout.ActiveDocument.1">
                  <p:embed/>
                </p:oleObj>
              </mc:Choice>
              <mc:Fallback>
                <p:oleObj name="Diapositiva de think-cell" r:id="rId7" imgW="493" imgH="493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kumimoji="0" lang="es-UY" sz="400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1CA51F-AC5A-E5AF-9B30-0386F68B4E0F}"/>
              </a:ext>
            </a:extLst>
          </p:cNvPr>
          <p:cNvSpPr txBox="1"/>
          <p:nvPr/>
        </p:nvSpPr>
        <p:spPr>
          <a:xfrm>
            <a:off x="8601495" y="1392450"/>
            <a:ext cx="44862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hidrógeno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verde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y sus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derivados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son claves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transición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energética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que ANCAP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comenzó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décadas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atrás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con la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introducción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del gas natural y los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biocombustibles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producción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almacenamiento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uso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del H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es algo natural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una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refinería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(es una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molécula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como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otras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ANCAP forma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parte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grupo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interinstitucional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viene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trabajando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temas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H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desde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2018,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pero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>
                <a:solidFill>
                  <a:schemeClr val="bg2">
                    <a:lumMod val="25000"/>
                  </a:schemeClr>
                </a:solidFill>
              </a:rPr>
              <a:t>ahora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énfasis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Ruta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Hidrógeno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Verde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aprobada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por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Poder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Ejecutivo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DA4EE1-465E-43B8-3B54-5E1D3D54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7B79-4061-44BD-B534-85CA2EB6D39E}" type="slidenum">
              <a:rPr lang="es-UY" smtClean="0"/>
              <a:t>2</a:t>
            </a:fld>
            <a:endParaRPr lang="es-UY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537AD4A-0E09-4C2B-8F7A-95CFB6452881}"/>
              </a:ext>
            </a:extLst>
          </p:cNvPr>
          <p:cNvGrpSpPr/>
          <p:nvPr/>
        </p:nvGrpSpPr>
        <p:grpSpPr>
          <a:xfrm>
            <a:off x="228258" y="1512664"/>
            <a:ext cx="8371284" cy="4759299"/>
            <a:chOff x="228258" y="1512664"/>
            <a:chExt cx="8371284" cy="4759299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FF5E159-2B16-4A5E-B7F5-2893057AF220}"/>
                </a:ext>
              </a:extLst>
            </p:cNvPr>
            <p:cNvGrpSpPr/>
            <p:nvPr/>
          </p:nvGrpSpPr>
          <p:grpSpPr>
            <a:xfrm>
              <a:off x="228258" y="1512664"/>
              <a:ext cx="8371284" cy="4759299"/>
              <a:chOff x="228258" y="1512664"/>
              <a:chExt cx="8371284" cy="4759299"/>
            </a:xfrm>
          </p:grpSpPr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89D07786-6DA5-42CF-840D-5FCB75D9C896}"/>
                  </a:ext>
                </a:extLst>
              </p:cNvPr>
              <p:cNvSpPr/>
              <p:nvPr/>
            </p:nvSpPr>
            <p:spPr>
              <a:xfrm>
                <a:off x="228258" y="1512664"/>
                <a:ext cx="2046293" cy="4759299"/>
              </a:xfrm>
              <a:custGeom>
                <a:avLst/>
                <a:gdLst>
                  <a:gd name="connsiteX0" fmla="*/ 0 w 2046293"/>
                  <a:gd name="connsiteY0" fmla="*/ 204629 h 4759299"/>
                  <a:gd name="connsiteX1" fmla="*/ 204629 w 2046293"/>
                  <a:gd name="connsiteY1" fmla="*/ 0 h 4759299"/>
                  <a:gd name="connsiteX2" fmla="*/ 1841664 w 2046293"/>
                  <a:gd name="connsiteY2" fmla="*/ 0 h 4759299"/>
                  <a:gd name="connsiteX3" fmla="*/ 2046293 w 2046293"/>
                  <a:gd name="connsiteY3" fmla="*/ 204629 h 4759299"/>
                  <a:gd name="connsiteX4" fmla="*/ 2046293 w 2046293"/>
                  <a:gd name="connsiteY4" fmla="*/ 4554670 h 4759299"/>
                  <a:gd name="connsiteX5" fmla="*/ 1841664 w 2046293"/>
                  <a:gd name="connsiteY5" fmla="*/ 4759299 h 4759299"/>
                  <a:gd name="connsiteX6" fmla="*/ 204629 w 2046293"/>
                  <a:gd name="connsiteY6" fmla="*/ 4759299 h 4759299"/>
                  <a:gd name="connsiteX7" fmla="*/ 0 w 2046293"/>
                  <a:gd name="connsiteY7" fmla="*/ 4554670 h 4759299"/>
                  <a:gd name="connsiteX8" fmla="*/ 0 w 2046293"/>
                  <a:gd name="connsiteY8" fmla="*/ 204629 h 475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293" h="4759299">
                    <a:moveTo>
                      <a:pt x="0" y="204629"/>
                    </a:moveTo>
                    <a:cubicBezTo>
                      <a:pt x="0" y="91616"/>
                      <a:pt x="91616" y="0"/>
                      <a:pt x="204629" y="0"/>
                    </a:cubicBezTo>
                    <a:lnTo>
                      <a:pt x="1841664" y="0"/>
                    </a:lnTo>
                    <a:cubicBezTo>
                      <a:pt x="1954677" y="0"/>
                      <a:pt x="2046293" y="91616"/>
                      <a:pt x="2046293" y="204629"/>
                    </a:cubicBezTo>
                    <a:lnTo>
                      <a:pt x="2046293" y="4554670"/>
                    </a:lnTo>
                    <a:cubicBezTo>
                      <a:pt x="2046293" y="4667683"/>
                      <a:pt x="1954677" y="4759299"/>
                      <a:pt x="1841664" y="4759299"/>
                    </a:cubicBezTo>
                    <a:lnTo>
                      <a:pt x="204629" y="4759299"/>
                    </a:lnTo>
                    <a:cubicBezTo>
                      <a:pt x="91616" y="4759299"/>
                      <a:pt x="0" y="4667683"/>
                      <a:pt x="0" y="4554670"/>
                    </a:cubicBezTo>
                    <a:lnTo>
                      <a:pt x="0" y="20462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2031735" rIns="128016" bIns="1079877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UY" sz="1800" kern="1200" dirty="0" err="1"/>
                  <a:t>Emission</a:t>
                </a:r>
                <a:r>
                  <a:rPr lang="es-UY" sz="1800" kern="1200" dirty="0"/>
                  <a:t> </a:t>
                </a:r>
                <a:r>
                  <a:rPr lang="es-UY" sz="1800" kern="1200" dirty="0" err="1"/>
                  <a:t>reduction</a:t>
                </a:r>
                <a:r>
                  <a:rPr lang="es-UY" sz="1800" kern="1200" dirty="0"/>
                  <a:t> </a:t>
                </a:r>
                <a:r>
                  <a:rPr lang="es-UY" sz="1800" kern="1200" dirty="0" err="1"/>
                  <a:t>of</a:t>
                </a:r>
                <a:r>
                  <a:rPr lang="es-UY" sz="1800" kern="1200" dirty="0"/>
                  <a:t> </a:t>
                </a:r>
                <a:r>
                  <a:rPr lang="es-UY" sz="1800" kern="1200" dirty="0" err="1"/>
                  <a:t>traditional</a:t>
                </a:r>
                <a:r>
                  <a:rPr lang="es-UY" sz="1800" kern="1200" dirty="0"/>
                  <a:t> </a:t>
                </a:r>
                <a:r>
                  <a:rPr lang="es-UY" sz="1800" kern="1200" dirty="0" err="1"/>
                  <a:t>operations</a:t>
                </a:r>
                <a:endParaRPr lang="es-UY" sz="1800" dirty="0"/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UY" sz="1600" i="1" kern="1200" dirty="0"/>
                  <a:t>(</a:t>
                </a:r>
                <a:r>
                  <a:rPr lang="es-UY" sz="1600" i="1" kern="1200" dirty="0" err="1"/>
                  <a:t>crude</a:t>
                </a:r>
                <a:r>
                  <a:rPr lang="es-UY" sz="1600" i="1" kern="1200" dirty="0"/>
                  <a:t> </a:t>
                </a:r>
                <a:r>
                  <a:rPr lang="es-UY" sz="1600" i="1" kern="1200" dirty="0" err="1"/>
                  <a:t>oil</a:t>
                </a:r>
                <a:r>
                  <a:rPr lang="es-UY" sz="1600" i="1" kern="1200" dirty="0"/>
                  <a:t>, </a:t>
                </a:r>
                <a:r>
                  <a:rPr lang="es-UY" sz="1600" i="1" kern="1200" dirty="0" err="1"/>
                  <a:t>fuels</a:t>
                </a:r>
                <a:r>
                  <a:rPr lang="es-UY" sz="1600" i="1" kern="1200" dirty="0"/>
                  <a:t> and natural gas </a:t>
                </a:r>
                <a:r>
                  <a:rPr lang="es-UY" sz="1600" i="1" kern="1200" dirty="0" err="1"/>
                  <a:t>imports</a:t>
                </a:r>
                <a:r>
                  <a:rPr lang="es-UY" sz="1600" i="1" kern="1200" dirty="0"/>
                  <a:t>, </a:t>
                </a:r>
                <a:r>
                  <a:rPr lang="es-UY" sz="1600" i="1" kern="1200" dirty="0" err="1"/>
                  <a:t>refining</a:t>
                </a:r>
                <a:r>
                  <a:rPr lang="es-UY" sz="1600" i="1" kern="1200" dirty="0"/>
                  <a:t> and </a:t>
                </a:r>
                <a:r>
                  <a:rPr lang="es-UY" sz="1600" i="1" kern="1200" dirty="0" err="1"/>
                  <a:t>transportation</a:t>
                </a:r>
                <a:r>
                  <a:rPr lang="es-UY" sz="1600" i="1" kern="1200" dirty="0"/>
                  <a:t>)</a:t>
                </a:r>
                <a:endParaRPr lang="es-UY" sz="1800" i="1" kern="1200" dirty="0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EAA0B1C3-B09E-4619-9BC8-C026CACFC0F9}"/>
                  </a:ext>
                </a:extLst>
              </p:cNvPr>
              <p:cNvSpPr/>
              <p:nvPr/>
            </p:nvSpPr>
            <p:spPr>
              <a:xfrm>
                <a:off x="460926" y="1798221"/>
                <a:ext cx="1584846" cy="1584846"/>
              </a:xfrm>
              <a:prstGeom prst="ellipse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5000" r="-25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547C3BFD-C00A-4AB0-A102-3516BA1E5D59}"/>
                  </a:ext>
                </a:extLst>
              </p:cNvPr>
              <p:cNvSpPr/>
              <p:nvPr/>
            </p:nvSpPr>
            <p:spPr>
              <a:xfrm>
                <a:off x="4444918" y="1512664"/>
                <a:ext cx="2046293" cy="4759299"/>
              </a:xfrm>
              <a:custGeom>
                <a:avLst/>
                <a:gdLst>
                  <a:gd name="connsiteX0" fmla="*/ 0 w 2046293"/>
                  <a:gd name="connsiteY0" fmla="*/ 204629 h 4759299"/>
                  <a:gd name="connsiteX1" fmla="*/ 204629 w 2046293"/>
                  <a:gd name="connsiteY1" fmla="*/ 0 h 4759299"/>
                  <a:gd name="connsiteX2" fmla="*/ 1841664 w 2046293"/>
                  <a:gd name="connsiteY2" fmla="*/ 0 h 4759299"/>
                  <a:gd name="connsiteX3" fmla="*/ 2046293 w 2046293"/>
                  <a:gd name="connsiteY3" fmla="*/ 204629 h 4759299"/>
                  <a:gd name="connsiteX4" fmla="*/ 2046293 w 2046293"/>
                  <a:gd name="connsiteY4" fmla="*/ 4554670 h 4759299"/>
                  <a:gd name="connsiteX5" fmla="*/ 1841664 w 2046293"/>
                  <a:gd name="connsiteY5" fmla="*/ 4759299 h 4759299"/>
                  <a:gd name="connsiteX6" fmla="*/ 204629 w 2046293"/>
                  <a:gd name="connsiteY6" fmla="*/ 4759299 h 4759299"/>
                  <a:gd name="connsiteX7" fmla="*/ 0 w 2046293"/>
                  <a:gd name="connsiteY7" fmla="*/ 4554670 h 4759299"/>
                  <a:gd name="connsiteX8" fmla="*/ 0 w 2046293"/>
                  <a:gd name="connsiteY8" fmla="*/ 204629 h 475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293" h="4759299">
                    <a:moveTo>
                      <a:pt x="0" y="204629"/>
                    </a:moveTo>
                    <a:cubicBezTo>
                      <a:pt x="0" y="91616"/>
                      <a:pt x="91616" y="0"/>
                      <a:pt x="204629" y="0"/>
                    </a:cubicBezTo>
                    <a:lnTo>
                      <a:pt x="1841664" y="0"/>
                    </a:lnTo>
                    <a:cubicBezTo>
                      <a:pt x="1954677" y="0"/>
                      <a:pt x="2046293" y="91616"/>
                      <a:pt x="2046293" y="204629"/>
                    </a:cubicBezTo>
                    <a:lnTo>
                      <a:pt x="2046293" y="4554670"/>
                    </a:lnTo>
                    <a:cubicBezTo>
                      <a:pt x="2046293" y="4667683"/>
                      <a:pt x="1954677" y="4759299"/>
                      <a:pt x="1841664" y="4759299"/>
                    </a:cubicBezTo>
                    <a:lnTo>
                      <a:pt x="204629" y="4759299"/>
                    </a:lnTo>
                    <a:cubicBezTo>
                      <a:pt x="91616" y="4759299"/>
                      <a:pt x="0" y="4667683"/>
                      <a:pt x="0" y="4554670"/>
                    </a:cubicBezTo>
                    <a:lnTo>
                      <a:pt x="0" y="20462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2024" tIns="2095743" rIns="192024" bIns="114388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UY" kern="1200" dirty="0" err="1"/>
                  <a:t>Biogenic</a:t>
                </a:r>
                <a:r>
                  <a:rPr lang="es-UY" kern="1200" dirty="0"/>
                  <a:t> CO</a:t>
                </a:r>
                <a:r>
                  <a:rPr lang="es-UY" kern="1200" baseline="-25000" dirty="0"/>
                  <a:t>2</a:t>
                </a:r>
                <a:r>
                  <a:rPr lang="es-UY" kern="1200" dirty="0"/>
                  <a:t> Capture</a:t>
                </a:r>
              </a:p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UY" dirty="0"/>
                  <a:t>e-</a:t>
                </a:r>
                <a:r>
                  <a:rPr lang="es-UY" dirty="0" err="1"/>
                  <a:t>gasoline</a:t>
                </a:r>
                <a:endParaRPr lang="es-UY" sz="2400" kern="1200" dirty="0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C9BC300E-7BE3-44D3-8E65-24E789C559FF}"/>
                  </a:ext>
                </a:extLst>
              </p:cNvPr>
              <p:cNvSpPr/>
              <p:nvPr/>
            </p:nvSpPr>
            <p:spPr>
              <a:xfrm>
                <a:off x="4698563" y="1798221"/>
                <a:ext cx="1584846" cy="1584846"/>
              </a:xfrm>
              <a:prstGeom prst="ellipse">
                <a:avLst/>
              </a:prstGeom>
              <a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9000" r="-39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17E762E6-8D4D-4EF2-9B0D-8BB847BD5FFB}"/>
                  </a:ext>
                </a:extLst>
              </p:cNvPr>
              <p:cNvSpPr/>
              <p:nvPr/>
            </p:nvSpPr>
            <p:spPr>
              <a:xfrm>
                <a:off x="2336588" y="1512664"/>
                <a:ext cx="2046293" cy="4759299"/>
              </a:xfrm>
              <a:custGeom>
                <a:avLst/>
                <a:gdLst>
                  <a:gd name="connsiteX0" fmla="*/ 0 w 2046293"/>
                  <a:gd name="connsiteY0" fmla="*/ 204629 h 4759299"/>
                  <a:gd name="connsiteX1" fmla="*/ 204629 w 2046293"/>
                  <a:gd name="connsiteY1" fmla="*/ 0 h 4759299"/>
                  <a:gd name="connsiteX2" fmla="*/ 1841664 w 2046293"/>
                  <a:gd name="connsiteY2" fmla="*/ 0 h 4759299"/>
                  <a:gd name="connsiteX3" fmla="*/ 2046293 w 2046293"/>
                  <a:gd name="connsiteY3" fmla="*/ 204629 h 4759299"/>
                  <a:gd name="connsiteX4" fmla="*/ 2046293 w 2046293"/>
                  <a:gd name="connsiteY4" fmla="*/ 4554670 h 4759299"/>
                  <a:gd name="connsiteX5" fmla="*/ 1841664 w 2046293"/>
                  <a:gd name="connsiteY5" fmla="*/ 4759299 h 4759299"/>
                  <a:gd name="connsiteX6" fmla="*/ 204629 w 2046293"/>
                  <a:gd name="connsiteY6" fmla="*/ 4759299 h 4759299"/>
                  <a:gd name="connsiteX7" fmla="*/ 0 w 2046293"/>
                  <a:gd name="connsiteY7" fmla="*/ 4554670 h 4759299"/>
                  <a:gd name="connsiteX8" fmla="*/ 0 w 2046293"/>
                  <a:gd name="connsiteY8" fmla="*/ 204629 h 475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293" h="4759299">
                    <a:moveTo>
                      <a:pt x="0" y="204629"/>
                    </a:moveTo>
                    <a:cubicBezTo>
                      <a:pt x="0" y="91616"/>
                      <a:pt x="91616" y="0"/>
                      <a:pt x="204629" y="0"/>
                    </a:cubicBezTo>
                    <a:lnTo>
                      <a:pt x="1841664" y="0"/>
                    </a:lnTo>
                    <a:cubicBezTo>
                      <a:pt x="1954677" y="0"/>
                      <a:pt x="2046293" y="91616"/>
                      <a:pt x="2046293" y="204629"/>
                    </a:cubicBezTo>
                    <a:lnTo>
                      <a:pt x="2046293" y="4554670"/>
                    </a:lnTo>
                    <a:cubicBezTo>
                      <a:pt x="2046293" y="4667683"/>
                      <a:pt x="1954677" y="4759299"/>
                      <a:pt x="1841664" y="4759299"/>
                    </a:cubicBezTo>
                    <a:lnTo>
                      <a:pt x="204629" y="4759299"/>
                    </a:lnTo>
                    <a:cubicBezTo>
                      <a:pt x="91616" y="4759299"/>
                      <a:pt x="0" y="4667683"/>
                      <a:pt x="0" y="4554670"/>
                    </a:cubicBezTo>
                    <a:lnTo>
                      <a:pt x="0" y="20462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2024" tIns="2095743" rIns="192024" bIns="114388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UY" dirty="0" err="1"/>
                  <a:t>Hydrogenated</a:t>
                </a:r>
                <a:r>
                  <a:rPr lang="es-UY" dirty="0"/>
                  <a:t> Vegetable </a:t>
                </a:r>
                <a:r>
                  <a:rPr lang="es-UY" dirty="0" err="1"/>
                  <a:t>Oils</a:t>
                </a:r>
                <a:r>
                  <a:rPr lang="es-UY" dirty="0"/>
                  <a:t> (HVO)</a:t>
                </a:r>
              </a:p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UY" dirty="0"/>
                  <a:t>e-</a:t>
                </a:r>
                <a:r>
                  <a:rPr lang="es-UY" dirty="0" err="1"/>
                  <a:t>diesel</a:t>
                </a:r>
                <a:endParaRPr lang="es-UY" dirty="0"/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A38E8AAF-0A51-4FE1-BFC1-DE971E332144}"/>
                  </a:ext>
                </a:extLst>
              </p:cNvPr>
              <p:cNvSpPr/>
              <p:nvPr/>
            </p:nvSpPr>
            <p:spPr>
              <a:xfrm>
                <a:off x="2567810" y="1798221"/>
                <a:ext cx="1584846" cy="1584846"/>
              </a:xfrm>
              <a:prstGeom prst="ellipse">
                <a:avLst/>
              </a:prstGeom>
              <a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1000" b="-31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E5D4BE6-C3F6-44F9-851D-F833E24F0FC7}"/>
                  </a:ext>
                </a:extLst>
              </p:cNvPr>
              <p:cNvSpPr/>
              <p:nvPr/>
            </p:nvSpPr>
            <p:spPr>
              <a:xfrm>
                <a:off x="6553249" y="1512664"/>
                <a:ext cx="2046293" cy="4759299"/>
              </a:xfrm>
              <a:custGeom>
                <a:avLst/>
                <a:gdLst>
                  <a:gd name="connsiteX0" fmla="*/ 0 w 2046293"/>
                  <a:gd name="connsiteY0" fmla="*/ 204629 h 4759299"/>
                  <a:gd name="connsiteX1" fmla="*/ 204629 w 2046293"/>
                  <a:gd name="connsiteY1" fmla="*/ 0 h 4759299"/>
                  <a:gd name="connsiteX2" fmla="*/ 1841664 w 2046293"/>
                  <a:gd name="connsiteY2" fmla="*/ 0 h 4759299"/>
                  <a:gd name="connsiteX3" fmla="*/ 2046293 w 2046293"/>
                  <a:gd name="connsiteY3" fmla="*/ 204629 h 4759299"/>
                  <a:gd name="connsiteX4" fmla="*/ 2046293 w 2046293"/>
                  <a:gd name="connsiteY4" fmla="*/ 4554670 h 4759299"/>
                  <a:gd name="connsiteX5" fmla="*/ 1841664 w 2046293"/>
                  <a:gd name="connsiteY5" fmla="*/ 4759299 h 4759299"/>
                  <a:gd name="connsiteX6" fmla="*/ 204629 w 2046293"/>
                  <a:gd name="connsiteY6" fmla="*/ 4759299 h 4759299"/>
                  <a:gd name="connsiteX7" fmla="*/ 0 w 2046293"/>
                  <a:gd name="connsiteY7" fmla="*/ 4554670 h 4759299"/>
                  <a:gd name="connsiteX8" fmla="*/ 0 w 2046293"/>
                  <a:gd name="connsiteY8" fmla="*/ 204629 h 475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293" h="4759299">
                    <a:moveTo>
                      <a:pt x="0" y="204629"/>
                    </a:moveTo>
                    <a:cubicBezTo>
                      <a:pt x="0" y="91616"/>
                      <a:pt x="91616" y="0"/>
                      <a:pt x="204629" y="0"/>
                    </a:cubicBezTo>
                    <a:lnTo>
                      <a:pt x="1841664" y="0"/>
                    </a:lnTo>
                    <a:cubicBezTo>
                      <a:pt x="1954677" y="0"/>
                      <a:pt x="2046293" y="91616"/>
                      <a:pt x="2046293" y="204629"/>
                    </a:cubicBezTo>
                    <a:lnTo>
                      <a:pt x="2046293" y="4554670"/>
                    </a:lnTo>
                    <a:cubicBezTo>
                      <a:pt x="2046293" y="4667683"/>
                      <a:pt x="1954677" y="4759299"/>
                      <a:pt x="1841664" y="4759299"/>
                    </a:cubicBezTo>
                    <a:lnTo>
                      <a:pt x="204629" y="4759299"/>
                    </a:lnTo>
                    <a:cubicBezTo>
                      <a:pt x="91616" y="4759299"/>
                      <a:pt x="0" y="4667683"/>
                      <a:pt x="0" y="4554670"/>
                    </a:cubicBezTo>
                    <a:lnTo>
                      <a:pt x="0" y="20462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2024" tIns="2095743" rIns="192024" bIns="114388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UY" kern="1200" dirty="0"/>
                  <a:t>Green </a:t>
                </a:r>
                <a:r>
                  <a:rPr lang="es-UY" kern="1200" dirty="0" err="1"/>
                  <a:t>Hydrogen</a:t>
                </a:r>
                <a:r>
                  <a:rPr lang="es-UY" kern="1200" dirty="0"/>
                  <a:t> </a:t>
                </a:r>
                <a:r>
                  <a:rPr lang="es-UY" kern="1200" dirty="0" err="1"/>
                  <a:t>world</a:t>
                </a:r>
                <a:r>
                  <a:rPr lang="es-UY" kern="1200" dirty="0"/>
                  <a:t> </a:t>
                </a:r>
                <a:r>
                  <a:rPr lang="es-UY" kern="1200" dirty="0" err="1"/>
                  <a:t>scale</a:t>
                </a:r>
                <a:r>
                  <a:rPr lang="es-UY" kern="1200" dirty="0"/>
                  <a:t> </a:t>
                </a:r>
                <a:r>
                  <a:rPr lang="es-UY" kern="1200" dirty="0" err="1"/>
                  <a:t>production</a:t>
                </a:r>
                <a:endParaRPr lang="es-UY" kern="1200" dirty="0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F7F45173-4530-4369-ACF0-A64B7D6380F2}"/>
                  </a:ext>
                </a:extLst>
              </p:cNvPr>
              <p:cNvSpPr/>
              <p:nvPr/>
            </p:nvSpPr>
            <p:spPr>
              <a:xfrm>
                <a:off x="6783972" y="1798221"/>
                <a:ext cx="1584846" cy="1584846"/>
              </a:xfrm>
              <a:prstGeom prst="ellipse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7000" r="-17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lecha: a la izquierda y derecha 19">
                <a:extLst>
                  <a:ext uri="{FF2B5EF4-FFF2-40B4-BE49-F238E27FC236}">
                    <a16:creationId xmlns:a16="http://schemas.microsoft.com/office/drawing/2014/main" id="{6148B7C9-464B-4062-BDF0-4588BD0E202D}"/>
                  </a:ext>
                </a:extLst>
              </p:cNvPr>
              <p:cNvSpPr/>
              <p:nvPr/>
            </p:nvSpPr>
            <p:spPr>
              <a:xfrm>
                <a:off x="563180" y="5320103"/>
                <a:ext cx="7703384" cy="713894"/>
              </a:xfrm>
              <a:prstGeom prst="leftRight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1A05A0D-53B5-4044-8AD6-A55D9915D25E}"/>
                </a:ext>
              </a:extLst>
            </p:cNvPr>
            <p:cNvSpPr txBox="1"/>
            <p:nvPr/>
          </p:nvSpPr>
          <p:spPr>
            <a:xfrm>
              <a:off x="2553519" y="5473104"/>
              <a:ext cx="3960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b="1" dirty="0">
                  <a:solidFill>
                    <a:schemeClr val="tx2"/>
                  </a:solidFill>
                </a:rPr>
                <a:t>#ResponsibleTransition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FE71E6C-8496-4F7D-A5D7-D8E2DFA67420}"/>
              </a:ext>
            </a:extLst>
          </p:cNvPr>
          <p:cNvSpPr txBox="1"/>
          <p:nvPr/>
        </p:nvSpPr>
        <p:spPr>
          <a:xfrm>
            <a:off x="177255" y="811300"/>
            <a:ext cx="10585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ANCAP: de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pequeña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NOC a NEC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sustentable</a:t>
            </a:r>
            <a:endParaRPr lang="es-UY" sz="2400" i="1" dirty="0"/>
          </a:p>
        </p:txBody>
      </p:sp>
      <p:sp>
        <p:nvSpPr>
          <p:cNvPr id="23" name="Marcador de fecha 3">
            <a:extLst>
              <a:ext uri="{FF2B5EF4-FFF2-40B4-BE49-F238E27FC236}">
                <a16:creationId xmlns:a16="http://schemas.microsoft.com/office/drawing/2014/main" id="{B2FC93EE-1116-4E17-A3DD-A688440E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255" y="6941959"/>
            <a:ext cx="2996089" cy="398764"/>
          </a:xfrm>
        </p:spPr>
        <p:txBody>
          <a:bodyPr/>
          <a:lstStyle/>
          <a:p>
            <a:r>
              <a:rPr lang="es-UY"/>
              <a:t>9 de junio, 2023</a:t>
            </a:r>
            <a:endParaRPr lang="es-UY" dirty="0"/>
          </a:p>
        </p:txBody>
      </p:sp>
      <p:sp>
        <p:nvSpPr>
          <p:cNvPr id="24" name="Marcador de pie de página 4">
            <a:extLst>
              <a:ext uri="{FF2B5EF4-FFF2-40B4-BE49-F238E27FC236}">
                <a16:creationId xmlns:a16="http://schemas.microsoft.com/office/drawing/2014/main" id="{BB8B486A-130D-4F64-B84D-FDF55ED0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0909" y="6941959"/>
            <a:ext cx="4494133" cy="3987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Proyecto de e-fuels Paysandú</a:t>
            </a:r>
            <a:endParaRPr lang="es-UY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E60703-3EB5-4693-97E4-25FC0843DCA5}"/>
              </a:ext>
            </a:extLst>
          </p:cNvPr>
          <p:cNvSpPr txBox="1"/>
          <p:nvPr/>
        </p:nvSpPr>
        <p:spPr>
          <a:xfrm>
            <a:off x="177254" y="288528"/>
            <a:ext cx="898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solidFill>
                  <a:schemeClr val="accent1">
                    <a:lumMod val="75000"/>
                  </a:schemeClr>
                </a:solidFill>
              </a:rPr>
              <a:t>UNA TRANSICIÓN RESPONSABLE</a:t>
            </a:r>
          </a:p>
        </p:txBody>
      </p:sp>
    </p:spTree>
    <p:extLst>
      <p:ext uri="{BB962C8B-B14F-4D97-AF65-F5344CB8AC3E}">
        <p14:creationId xmlns:p14="http://schemas.microsoft.com/office/powerpoint/2010/main" val="18260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1D77EDBC-185D-4ACD-A37E-2BA402F25A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4553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21" imgH="423" progId="TCLayout.ActiveDocument.1">
                  <p:embed/>
                </p:oleObj>
              </mc:Choice>
              <mc:Fallback>
                <p:oleObj name="Diapositiva de think-cell" r:id="rId5" imgW="421" imgH="423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1D77EDBC-185D-4ACD-A37E-2BA402F25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0F78C964-5AE9-40BA-97A3-D1D033528ABA}"/>
              </a:ext>
            </a:extLst>
          </p:cNvPr>
          <p:cNvSpPr/>
          <p:nvPr/>
        </p:nvSpPr>
        <p:spPr>
          <a:xfrm>
            <a:off x="177255" y="2736800"/>
            <a:ext cx="9895530" cy="94362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4000">
                <a:schemeClr val="accent1">
                  <a:shade val="67500"/>
                  <a:satMod val="115000"/>
                </a:schemeClr>
              </a:gs>
              <a:gs pos="6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b="1" i="1">
              <a:solidFill>
                <a:schemeClr val="tx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9924C3-9DD7-4895-94F8-E533B3AB1238}"/>
              </a:ext>
            </a:extLst>
          </p:cNvPr>
          <p:cNvSpPr txBox="1"/>
          <p:nvPr/>
        </p:nvSpPr>
        <p:spPr>
          <a:xfrm>
            <a:off x="177255" y="2885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solidFill>
                  <a:schemeClr val="accent1">
                    <a:lumMod val="75000"/>
                  </a:schemeClr>
                </a:solidFill>
              </a:rPr>
              <a:t>BREVE HISTORIA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DBBF3F3-8A8A-4056-856A-B8BCAB055188}"/>
              </a:ext>
            </a:extLst>
          </p:cNvPr>
          <p:cNvSpPr txBox="1"/>
          <p:nvPr/>
        </p:nvSpPr>
        <p:spPr>
          <a:xfrm>
            <a:off x="3345607" y="300376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i="1" dirty="0">
                <a:solidFill>
                  <a:schemeClr val="tx2"/>
                </a:solidFill>
              </a:rPr>
              <a:t>oct 2021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D716C3-879F-4DE5-9C74-ECECF84D8286}"/>
              </a:ext>
            </a:extLst>
          </p:cNvPr>
          <p:cNvSpPr txBox="1"/>
          <p:nvPr/>
        </p:nvSpPr>
        <p:spPr>
          <a:xfrm>
            <a:off x="5649863" y="300376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i="1" dirty="0">
                <a:solidFill>
                  <a:schemeClr val="tx2"/>
                </a:solidFill>
              </a:rPr>
              <a:t>jun 2022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E6EAF7E-81A1-4D3C-B0CF-BF797881F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871" y="93355"/>
            <a:ext cx="2289372" cy="276140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9A675BA-5F45-4EF0-B174-A41CEBAB0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25" y="1218227"/>
            <a:ext cx="2695526" cy="139164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B53CE85-EA2A-46EF-90D3-474CA51365F6}"/>
              </a:ext>
            </a:extLst>
          </p:cNvPr>
          <p:cNvSpPr txBox="1"/>
          <p:nvPr/>
        </p:nvSpPr>
        <p:spPr>
          <a:xfrm>
            <a:off x="177255" y="300376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i="1" dirty="0">
                <a:solidFill>
                  <a:schemeClr val="tx2"/>
                </a:solidFill>
              </a:rPr>
              <a:t>2018 - 2020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BB0D76-9181-47FE-8639-86B47FE23BAE}"/>
              </a:ext>
            </a:extLst>
          </p:cNvPr>
          <p:cNvSpPr txBox="1"/>
          <p:nvPr/>
        </p:nvSpPr>
        <p:spPr>
          <a:xfrm>
            <a:off x="8310816" y="569009"/>
            <a:ext cx="363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i="1" dirty="0"/>
              <a:t>ANCAP encomienda a ALUR realizar un proceso competitivo para captura de CO</a:t>
            </a:r>
            <a:r>
              <a:rPr lang="es-UY" i="1" baseline="-25000" dirty="0"/>
              <a:t>2</a:t>
            </a:r>
            <a:r>
              <a:rPr lang="es-UY" i="1" dirty="0"/>
              <a:t> en Paysandú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8A344CE-288A-4F7C-B3C5-57C7B602F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39" y="4053647"/>
            <a:ext cx="9657412" cy="278760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308C945B-9129-49C9-A9B8-865A2615955D}"/>
              </a:ext>
            </a:extLst>
          </p:cNvPr>
          <p:cNvSpPr txBox="1"/>
          <p:nvPr/>
        </p:nvSpPr>
        <p:spPr>
          <a:xfrm>
            <a:off x="7522071" y="300376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i="1" dirty="0">
                <a:solidFill>
                  <a:schemeClr val="tx2"/>
                </a:solidFill>
              </a:rPr>
              <a:t>set 2022 – jun 2023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3BC7FB-1A66-4C9A-B513-657FF3CDA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2785" y="1944712"/>
            <a:ext cx="3157164" cy="4464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281C91F-1ACA-4C1C-A943-DCBD9AD765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3075" y="1793177"/>
            <a:ext cx="1562640" cy="9436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30A0DE0-7B80-4830-9D5B-590F09222D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5527" y="1192516"/>
            <a:ext cx="3058046" cy="1472276"/>
          </a:xfrm>
          <a:prstGeom prst="rect">
            <a:avLst/>
          </a:prstGeom>
        </p:spPr>
      </p:pic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A62B318C-8E9B-4779-9B82-6B63025E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255" y="6941959"/>
            <a:ext cx="2996089" cy="398764"/>
          </a:xfrm>
        </p:spPr>
        <p:txBody>
          <a:bodyPr/>
          <a:lstStyle/>
          <a:p>
            <a:r>
              <a:rPr lang="es-UY"/>
              <a:t>9 de junio, 2023</a:t>
            </a:r>
            <a:endParaRPr lang="es-UY" dirty="0"/>
          </a:p>
        </p:txBody>
      </p:sp>
      <p:sp>
        <p:nvSpPr>
          <p:cNvPr id="17" name="Marcador de pie de página 4">
            <a:extLst>
              <a:ext uri="{FF2B5EF4-FFF2-40B4-BE49-F238E27FC236}">
                <a16:creationId xmlns:a16="http://schemas.microsoft.com/office/drawing/2014/main" id="{107BAEB4-A311-4B2B-B9AA-C26B2B6B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0909" y="6941959"/>
            <a:ext cx="4494133" cy="3987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Proyecto de e-fuels Paysandú</a:t>
            </a:r>
            <a:endParaRPr lang="es-UY" dirty="0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1718095D-7F47-4750-8FC7-457D1EF9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367" y="124990"/>
            <a:ext cx="2996089" cy="398764"/>
          </a:xfrm>
        </p:spPr>
        <p:txBody>
          <a:bodyPr/>
          <a:lstStyle/>
          <a:p>
            <a:fld id="{75D57B79-4061-44BD-B534-85CA2EB6D39E}" type="slidenum">
              <a:rPr lang="es-UY" smtClean="0"/>
              <a:t>3</a:t>
            </a:fld>
            <a:endParaRPr lang="es-UY"/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6B7D3B9B-36B9-4B89-9E66-33BBB37CDB9C}"/>
              </a:ext>
            </a:extLst>
          </p:cNvPr>
          <p:cNvSpPr/>
          <p:nvPr/>
        </p:nvSpPr>
        <p:spPr>
          <a:xfrm rot="5400000">
            <a:off x="4715330" y="-790018"/>
            <a:ext cx="780605" cy="9441388"/>
          </a:xfrm>
          <a:prstGeom prst="leftBrace">
            <a:avLst>
              <a:gd name="adj1" fmla="val 8333"/>
              <a:gd name="adj2" fmla="val 1268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9207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1D77EDBC-185D-4ACD-A37E-2BA402F25A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4750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21" imgH="423" progId="TCLayout.ActiveDocument.1">
                  <p:embed/>
                </p:oleObj>
              </mc:Choice>
              <mc:Fallback>
                <p:oleObj name="Diapositiva de think-cell" r:id="rId5" imgW="421" imgH="423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1D77EDBC-185D-4ACD-A37E-2BA402F25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825A85B-A3CE-4FCB-AE86-CC4C306D6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17" y="2646040"/>
            <a:ext cx="6356958" cy="360040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10A6934-C188-4466-8081-CA18625F9335}"/>
              </a:ext>
            </a:extLst>
          </p:cNvPr>
          <p:cNvSpPr txBox="1"/>
          <p:nvPr/>
        </p:nvSpPr>
        <p:spPr>
          <a:xfrm>
            <a:off x="177255" y="28852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solidFill>
                  <a:schemeClr val="accent1">
                    <a:lumMod val="75000"/>
                  </a:schemeClr>
                </a:solidFill>
              </a:rPr>
              <a:t>EL PROCESO PARA ATRAER INVERSORES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F43F1D0-B831-47C3-8C87-E1310CA3045F}"/>
              </a:ext>
            </a:extLst>
          </p:cNvPr>
          <p:cNvSpPr txBox="1"/>
          <p:nvPr/>
        </p:nvSpPr>
        <p:spPr>
          <a:xfrm>
            <a:off x="249263" y="934859"/>
            <a:ext cx="7094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equipo técnico de ANCAP y ALUR procesaron en tiempo récord un llamado a expresiones de interés y presentación de proyectos, con indiscutible éxito y satisfacción de los participantes.</a:t>
            </a:r>
          </a:p>
        </p:txBody>
      </p:sp>
      <p:sp>
        <p:nvSpPr>
          <p:cNvPr id="15" name="Marcador de fecha 3">
            <a:extLst>
              <a:ext uri="{FF2B5EF4-FFF2-40B4-BE49-F238E27FC236}">
                <a16:creationId xmlns:a16="http://schemas.microsoft.com/office/drawing/2014/main" id="{91F14914-C08B-426D-B1FF-C4C56FC5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255" y="6941959"/>
            <a:ext cx="2996089" cy="398764"/>
          </a:xfrm>
        </p:spPr>
        <p:txBody>
          <a:bodyPr/>
          <a:lstStyle/>
          <a:p>
            <a:r>
              <a:rPr lang="es-UY"/>
              <a:t>9 de junio, 2023</a:t>
            </a:r>
            <a:endParaRPr lang="es-UY" dirty="0"/>
          </a:p>
        </p:txBody>
      </p:sp>
      <p:sp>
        <p:nvSpPr>
          <p:cNvPr id="16" name="Marcador de pie de página 4">
            <a:extLst>
              <a:ext uri="{FF2B5EF4-FFF2-40B4-BE49-F238E27FC236}">
                <a16:creationId xmlns:a16="http://schemas.microsoft.com/office/drawing/2014/main" id="{9AABC65A-6A76-4FA5-9F7F-417C4FAE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0909" y="6941959"/>
            <a:ext cx="4494133" cy="3987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Proyecto de e-fuels Paysandú</a:t>
            </a:r>
            <a:endParaRPr lang="es-UY" dirty="0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6771E006-4BB8-498D-8037-03967A50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367" y="124990"/>
            <a:ext cx="2996089" cy="398764"/>
          </a:xfrm>
        </p:spPr>
        <p:txBody>
          <a:bodyPr/>
          <a:lstStyle/>
          <a:p>
            <a:fld id="{75D57B79-4061-44BD-B534-85CA2EB6D39E}" type="slidenum">
              <a:rPr lang="es-UY" smtClean="0"/>
              <a:t>4</a:t>
            </a:fld>
            <a:endParaRPr lang="es-UY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E29B99-9F96-4200-A106-FC3CC28AD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975" y="1800696"/>
            <a:ext cx="6445085" cy="46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9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1D77EDBC-185D-4ACD-A37E-2BA402F25A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0967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21" imgH="423" progId="TCLayout.ActiveDocument.1">
                  <p:embed/>
                </p:oleObj>
              </mc:Choice>
              <mc:Fallback>
                <p:oleObj name="Diapositiva de think-cell" r:id="rId5" imgW="421" imgH="423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1D77EDBC-185D-4ACD-A37E-2BA402F25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13835FE-EF8B-4E6F-9041-82ADE2A5E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506" y="1656680"/>
            <a:ext cx="3888432" cy="14426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127B32D-96A1-435C-ACFD-8EC597CBB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474" y="3384872"/>
            <a:ext cx="4805381" cy="331236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51B9187-6838-484F-B1BB-D6E6A8EAC9FB}"/>
              </a:ext>
            </a:extLst>
          </p:cNvPr>
          <p:cNvSpPr txBox="1"/>
          <p:nvPr/>
        </p:nvSpPr>
        <p:spPr>
          <a:xfrm>
            <a:off x="7738095" y="2704856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 de e-gasolina </a:t>
            </a:r>
            <a:r>
              <a:rPr lang="es-UY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(USD 1.985 millones)</a:t>
            </a:r>
            <a:r>
              <a:rPr lang="es-UY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 generación y transmisión de energía eléctrica renovable tercerizada </a:t>
            </a:r>
            <a:r>
              <a:rPr lang="es-UY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(USD 2.000 millones)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EE79F9-3158-46D4-94BE-57BF5187658C}"/>
              </a:ext>
            </a:extLst>
          </p:cNvPr>
          <p:cNvSpPr txBox="1"/>
          <p:nvPr/>
        </p:nvSpPr>
        <p:spPr>
          <a:xfrm>
            <a:off x="6333939" y="2736800"/>
            <a:ext cx="6480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9900" dirty="0"/>
              <a:t>+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C07B7B-F8F2-4D05-89E0-F8B83CE52574}"/>
              </a:ext>
            </a:extLst>
          </p:cNvPr>
          <p:cNvSpPr txBox="1"/>
          <p:nvPr/>
        </p:nvSpPr>
        <p:spPr>
          <a:xfrm>
            <a:off x="177255" y="288528"/>
            <a:ext cx="1022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solidFill>
                  <a:schemeClr val="accent1">
                    <a:lumMod val="75000"/>
                  </a:schemeClr>
                </a:solidFill>
              </a:rPr>
              <a:t>CONCLUSIÓN DEL PROCESO COMPETITIVO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E04A6B97-212B-4D44-A035-599B7EE7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255" y="6941959"/>
            <a:ext cx="2996089" cy="398764"/>
          </a:xfrm>
        </p:spPr>
        <p:txBody>
          <a:bodyPr/>
          <a:lstStyle/>
          <a:p>
            <a:r>
              <a:rPr lang="es-UY"/>
              <a:t>9 de junio, 2023</a:t>
            </a:r>
            <a:endParaRPr lang="es-UY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1B9F9BEC-7E84-48B9-943B-DEF0F7B4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0909" y="6941959"/>
            <a:ext cx="4494133" cy="3987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Proyecto de e-fuels Paysandú</a:t>
            </a:r>
            <a:endParaRPr lang="es-UY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904BC76-9BD3-4D10-8230-44CC58BA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367" y="124990"/>
            <a:ext cx="2996089" cy="398764"/>
          </a:xfrm>
        </p:spPr>
        <p:txBody>
          <a:bodyPr/>
          <a:lstStyle/>
          <a:p>
            <a:fld id="{75D57B79-4061-44BD-B534-85CA2EB6D39E}" type="slidenum">
              <a:rPr lang="es-UY" smtClean="0"/>
              <a:t>5</a:t>
            </a:fld>
            <a:endParaRPr lang="es-UY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CC655A-C737-423E-B058-8861B1CDDCA6}"/>
              </a:ext>
            </a:extLst>
          </p:cNvPr>
          <p:cNvSpPr txBox="1"/>
          <p:nvPr/>
        </p:nvSpPr>
        <p:spPr>
          <a:xfrm>
            <a:off x="761847" y="1008608"/>
            <a:ext cx="481600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2800" b="1" dirty="0">
                <a:solidFill>
                  <a:schemeClr val="bg1"/>
                </a:solidFill>
              </a:rPr>
              <a:t>DESARROLLADOR: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1CE5F2-A959-4DEB-98C2-D991D2EA5242}"/>
              </a:ext>
            </a:extLst>
          </p:cNvPr>
          <p:cNvSpPr txBox="1"/>
          <p:nvPr/>
        </p:nvSpPr>
        <p:spPr>
          <a:xfrm>
            <a:off x="7746623" y="1008608"/>
            <a:ext cx="481600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2800" b="1" dirty="0">
                <a:solidFill>
                  <a:schemeClr val="bg1"/>
                </a:solidFill>
              </a:rPr>
              <a:t>PROYECTO CONCEPTUAL:</a:t>
            </a:r>
          </a:p>
        </p:txBody>
      </p:sp>
    </p:spTree>
    <p:extLst>
      <p:ext uri="{BB962C8B-B14F-4D97-AF65-F5344CB8AC3E}">
        <p14:creationId xmlns:p14="http://schemas.microsoft.com/office/powerpoint/2010/main" val="118131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1D77EDBC-185D-4ACD-A37E-2BA402F25A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21" imgH="423" progId="TCLayout.ActiveDocument.1">
                  <p:embed/>
                </p:oleObj>
              </mc:Choice>
              <mc:Fallback>
                <p:oleObj name="Diapositiva de think-cell" r:id="rId5" imgW="421" imgH="423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1D77EDBC-185D-4ACD-A37E-2BA402F25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7507FE34-2DE2-4DAE-A49B-2D87A092E0DA}"/>
              </a:ext>
            </a:extLst>
          </p:cNvPr>
          <p:cNvGrpSpPr/>
          <p:nvPr/>
        </p:nvGrpSpPr>
        <p:grpSpPr>
          <a:xfrm>
            <a:off x="260557" y="864592"/>
            <a:ext cx="12806130" cy="5832648"/>
            <a:chOff x="5261077" y="1008608"/>
            <a:chExt cx="7765570" cy="328043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C0954B7-71DA-4242-9DE7-F69F88A2C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1077" y="1008608"/>
              <a:ext cx="7765570" cy="3168352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3EAA6C9-AA41-4F5D-A8CC-7481183D4714}"/>
                </a:ext>
              </a:extLst>
            </p:cNvPr>
            <p:cNvSpPr txBox="1"/>
            <p:nvPr/>
          </p:nvSpPr>
          <p:spPr>
            <a:xfrm>
              <a:off x="5937895" y="3888928"/>
              <a:ext cx="46085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UY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16510B8D-8BD9-4B7E-9AF4-B6BDA3796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60239"/>
            <a:ext cx="1211253" cy="7314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FE1069-7689-472D-8D18-E3CD1A020B4F}"/>
              </a:ext>
            </a:extLst>
          </p:cNvPr>
          <p:cNvSpPr txBox="1"/>
          <p:nvPr/>
        </p:nvSpPr>
        <p:spPr>
          <a:xfrm>
            <a:off x="177255" y="288528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solidFill>
                  <a:schemeClr val="accent1">
                    <a:lumMod val="75000"/>
                  </a:schemeClr>
                </a:solidFill>
              </a:rPr>
              <a:t>ESQUEMA TÉCNICO DEL PROYECTO SELECCIONADO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11F20487-E0AC-4E03-ACD3-F5C727F1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255" y="6941959"/>
            <a:ext cx="2996089" cy="398764"/>
          </a:xfrm>
        </p:spPr>
        <p:txBody>
          <a:bodyPr/>
          <a:lstStyle/>
          <a:p>
            <a:r>
              <a:rPr lang="es-UY"/>
              <a:t>9 de junio, 2023</a:t>
            </a:r>
            <a:endParaRPr lang="es-UY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1273B1E1-1843-4D97-8EDB-8AB32322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0909" y="6941959"/>
            <a:ext cx="4494133" cy="3987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Proyecto de e-fuels Paysandú</a:t>
            </a:r>
            <a:endParaRPr lang="es-UY" dirty="0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84758E86-9BAC-4D51-BD28-69B81774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367" y="124990"/>
            <a:ext cx="2996089" cy="398764"/>
          </a:xfrm>
        </p:spPr>
        <p:txBody>
          <a:bodyPr/>
          <a:lstStyle/>
          <a:p>
            <a:fld id="{75D57B79-4061-44BD-B534-85CA2EB6D39E}" type="slidenum">
              <a:rPr lang="es-UY" smtClean="0"/>
              <a:t>6</a:t>
            </a:fld>
            <a:endParaRPr lang="es-UY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3F937A-CF98-4E6E-87FF-4EF0D1DD896A}"/>
              </a:ext>
            </a:extLst>
          </p:cNvPr>
          <p:cNvSpPr txBox="1"/>
          <p:nvPr/>
        </p:nvSpPr>
        <p:spPr>
          <a:xfrm>
            <a:off x="1818952" y="6133567"/>
            <a:ext cx="6855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proyecto consta de dos grandes partes: el proyecto de HIF </a:t>
            </a:r>
            <a:r>
              <a:rPr lang="es-UY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 </a:t>
            </a:r>
            <a:r>
              <a:rPr lang="es-UY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battery</a:t>
            </a:r>
            <a:r>
              <a:rPr lang="es-UY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UY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limits</a:t>
            </a:r>
            <a:r>
              <a:rPr lang="es-UY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s-UY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el proyecto eléctrico </a:t>
            </a:r>
            <a:r>
              <a:rPr lang="es-UY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(off </a:t>
            </a:r>
            <a:r>
              <a:rPr lang="es-UY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battery</a:t>
            </a:r>
            <a:r>
              <a:rPr lang="es-UY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UY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limits</a:t>
            </a:r>
            <a:r>
              <a:rPr lang="es-UY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051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1D77EDBC-185D-4ACD-A37E-2BA402F25A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21" imgH="423" progId="TCLayout.ActiveDocument.1">
                  <p:embed/>
                </p:oleObj>
              </mc:Choice>
              <mc:Fallback>
                <p:oleObj name="Diapositiva de think-cell" r:id="rId5" imgW="421" imgH="423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1D77EDBC-185D-4ACD-A37E-2BA402F25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DCB41995-20C1-4592-ADB4-3AFE0B56D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60239"/>
            <a:ext cx="1211253" cy="73143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55D8F1E-4270-4DEE-AE6B-F576DBDE6C4A}"/>
              </a:ext>
            </a:extLst>
          </p:cNvPr>
          <p:cNvSpPr txBox="1"/>
          <p:nvPr/>
        </p:nvSpPr>
        <p:spPr>
          <a:xfrm>
            <a:off x="177255" y="288528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solidFill>
                  <a:schemeClr val="accent1">
                    <a:lumMod val="75000"/>
                  </a:schemeClr>
                </a:solidFill>
              </a:rPr>
              <a:t>EL PROYECTO DE HIF EN NÚMEROS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29C4A8-F35C-440B-A2E6-600B15720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4938" y="2232744"/>
            <a:ext cx="7075765" cy="39604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D30A22-16A6-45D2-A0E4-0A5DAB57D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831" y="1219415"/>
            <a:ext cx="6013095" cy="4685737"/>
          </a:xfrm>
          <a:prstGeom prst="rect">
            <a:avLst/>
          </a:prstGeom>
        </p:spPr>
      </p:pic>
      <p:sp>
        <p:nvSpPr>
          <p:cNvPr id="24" name="Marcador de fecha 3">
            <a:extLst>
              <a:ext uri="{FF2B5EF4-FFF2-40B4-BE49-F238E27FC236}">
                <a16:creationId xmlns:a16="http://schemas.microsoft.com/office/drawing/2014/main" id="{9926F85C-A05F-4790-9937-7D5D54C9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255" y="6941959"/>
            <a:ext cx="2996089" cy="398764"/>
          </a:xfrm>
        </p:spPr>
        <p:txBody>
          <a:bodyPr/>
          <a:lstStyle/>
          <a:p>
            <a:r>
              <a:rPr lang="es-UY"/>
              <a:t>9 de junio, 2023</a:t>
            </a:r>
            <a:endParaRPr lang="es-UY" dirty="0"/>
          </a:p>
        </p:txBody>
      </p:sp>
      <p:sp>
        <p:nvSpPr>
          <p:cNvPr id="25" name="Marcador de pie de página 4">
            <a:extLst>
              <a:ext uri="{FF2B5EF4-FFF2-40B4-BE49-F238E27FC236}">
                <a16:creationId xmlns:a16="http://schemas.microsoft.com/office/drawing/2014/main" id="{23E725BF-1E16-4D14-A399-5ABF5DD6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0909" y="6941959"/>
            <a:ext cx="4494133" cy="3987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Proyecto de e-fuels Paysandú</a:t>
            </a:r>
            <a:endParaRPr lang="es-UY" dirty="0"/>
          </a:p>
        </p:txBody>
      </p:sp>
      <p:sp>
        <p:nvSpPr>
          <p:cNvPr id="26" name="Marcador de número de diapositiva 5">
            <a:extLst>
              <a:ext uri="{FF2B5EF4-FFF2-40B4-BE49-F238E27FC236}">
                <a16:creationId xmlns:a16="http://schemas.microsoft.com/office/drawing/2014/main" id="{5EE59AC4-3A63-4674-BEB5-87F7F64E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367" y="124990"/>
            <a:ext cx="2996089" cy="398764"/>
          </a:xfrm>
        </p:spPr>
        <p:txBody>
          <a:bodyPr/>
          <a:lstStyle/>
          <a:p>
            <a:fld id="{75D57B79-4061-44BD-B534-85CA2EB6D39E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603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AD9225-EFB2-46BA-86CE-009EC23C1E6B}"/>
              </a:ext>
            </a:extLst>
          </p:cNvPr>
          <p:cNvSpPr txBox="1"/>
          <p:nvPr/>
        </p:nvSpPr>
        <p:spPr>
          <a:xfrm>
            <a:off x="357275" y="4176960"/>
            <a:ext cx="7130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Ministry of Energy, Industry and Mining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https://www.gub.uy/ministerio-industria-energia-mineria/green-hydrogen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Uruguay XXI</a:t>
            </a:r>
          </a:p>
          <a:p>
            <a:r>
              <a:rPr lang="en-US" sz="1800" dirty="0">
                <a:hlinkClick r:id="rId4"/>
              </a:rPr>
              <a:t>https://www.uruguayxxi.gub.uy/en/</a:t>
            </a:r>
            <a:r>
              <a:rPr lang="en-US" sz="1800" dirty="0"/>
              <a:t> 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ANCAP</a:t>
            </a:r>
          </a:p>
          <a:p>
            <a:r>
              <a:rPr lang="en-US" sz="1800" dirty="0">
                <a:hlinkClick r:id="rId5"/>
              </a:rPr>
              <a:t>https://www.ancap.com.uy/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02BB89-1CE3-4C7F-A2BC-DF2DD6CE87E6}"/>
              </a:ext>
            </a:extLst>
          </p:cNvPr>
          <p:cNvSpPr txBox="1"/>
          <p:nvPr/>
        </p:nvSpPr>
        <p:spPr>
          <a:xfrm>
            <a:off x="1040056" y="6502703"/>
            <a:ext cx="49685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600" dirty="0">
                <a:solidFill>
                  <a:schemeClr val="bg1">
                    <a:lumMod val="85000"/>
                  </a:schemeClr>
                </a:solidFill>
              </a:rPr>
              <a:t>Gerenciatransicionenergetica@ancap.com.uy</a:t>
            </a:r>
          </a:p>
        </p:txBody>
      </p:sp>
      <p:pic>
        <p:nvPicPr>
          <p:cNvPr id="6" name="Gráfico 5" descr="Correo electrónico contorno">
            <a:extLst>
              <a:ext uri="{FF2B5EF4-FFF2-40B4-BE49-F238E27FC236}">
                <a16:creationId xmlns:a16="http://schemas.microsoft.com/office/drawing/2014/main" id="{5C551FFE-82A2-40E2-8A93-4EDB7BA2C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800" y="6333384"/>
            <a:ext cx="677192" cy="677192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F2A36A78-F6C3-49CA-9C42-6FDC8B660C31}"/>
              </a:ext>
            </a:extLst>
          </p:cNvPr>
          <p:cNvSpPr txBox="1"/>
          <p:nvPr/>
        </p:nvSpPr>
        <p:spPr>
          <a:xfrm>
            <a:off x="357275" y="648568"/>
            <a:ext cx="12601400" cy="1954221"/>
          </a:xfrm>
          <a:prstGeom prst="rect">
            <a:avLst/>
          </a:prstGeom>
          <a:noFill/>
        </p:spPr>
        <p:txBody>
          <a:bodyPr wrap="square" lIns="108932" tIns="54467" rIns="108932" bIns="54467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UY" sz="5242" i="1" dirty="0" err="1">
                <a:solidFill>
                  <a:schemeClr val="bg1"/>
                </a:solidFill>
              </a:rPr>
              <a:t>Today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we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import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fossil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fuels</a:t>
            </a:r>
            <a:r>
              <a:rPr lang="es-UY" sz="5242" i="1" dirty="0">
                <a:solidFill>
                  <a:schemeClr val="bg1"/>
                </a:solidFill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es-UY" sz="5242" i="1" dirty="0" err="1">
                <a:solidFill>
                  <a:schemeClr val="bg1"/>
                </a:solidFill>
              </a:rPr>
              <a:t>tomorrow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we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will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export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our</a:t>
            </a:r>
            <a:r>
              <a:rPr lang="es-UY" sz="5242" i="1" dirty="0">
                <a:solidFill>
                  <a:schemeClr val="bg1"/>
                </a:solidFill>
              </a:rPr>
              <a:t> </a:t>
            </a:r>
            <a:r>
              <a:rPr lang="es-UY" sz="5242" i="1" dirty="0" err="1">
                <a:solidFill>
                  <a:schemeClr val="bg1"/>
                </a:solidFill>
              </a:rPr>
              <a:t>wind</a:t>
            </a:r>
            <a:r>
              <a:rPr lang="es-UY" sz="5242" i="1" dirty="0">
                <a:solidFill>
                  <a:schemeClr val="bg1"/>
                </a:solidFill>
              </a:rPr>
              <a:t> and </a:t>
            </a:r>
            <a:r>
              <a:rPr lang="es-UY" sz="5242" i="1" dirty="0" err="1">
                <a:solidFill>
                  <a:schemeClr val="bg1"/>
                </a:solidFill>
              </a:rPr>
              <a:t>sun</a:t>
            </a:r>
            <a:r>
              <a:rPr lang="es-UY" sz="5242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8765400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8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3.58087369183425963115E+00&quot;&gt;&lt;m_msothmcolidx val=&quot;0&quot;/&gt;&lt;m_rgb r=&quot;A5&quot; g=&quot;01&quot; b=&quot;1A&quot;/&gt;&lt;/elem&gt;&lt;elem m_fUsage=&quot;3.19453287394572305047E+00&quot;&gt;&lt;m_msothmcolidx val=&quot;0&quot;/&gt;&lt;m_rgb r=&quot;E6&quot; g=&quot;30&quot; b=&quot;15&quot;/&gt;&lt;/elem&gt;&lt;elem m_fUsage=&quot;1.10099152646203823913E+00&quot;&gt;&lt;m_msothmcolidx val=&quot;0&quot;/&gt;&lt;m_rgb r=&quot;0C&quot; g=&quot;A3&quot; b=&quot;3D&quot;/&gt;&lt;/elem&gt;&lt;elem m_fUsage=&quot;8.15388210480897379639E-01&quot;&gt;&lt;m_msothmcolidx val=&quot;0&quot;/&gt;&lt;m_rgb r=&quot;AB&quot; g=&quot;D0&quot; b=&quot;9B&quot;/&gt;&lt;/elem&gt;&lt;elem m_fUsage=&quot;4.28786603995349457907E-01&quot;&gt;&lt;m_msothmcolidx val=&quot;0&quot;/&gt;&lt;m_rgb r=&quot;0D&quot; g=&quot;A2&quot; b=&quot;72&quot;/&gt;&lt;/elem&gt;&lt;elem m_fUsage=&quot;3.14272655790310329049E-01&quot;&gt;&lt;m_msothmcolidx val=&quot;0&quot;/&gt;&lt;m_rgb r=&quot;BD&quot; g=&quot;26&quot; b=&quot;11&quot;/&gt;&lt;/elem&gt;&lt;elem m_fUsage=&quot;1.66771816996665767086E-01&quot;&gt;&lt;m_msothmcolidx val=&quot;0&quot;/&gt;&lt;m_rgb r=&quot;16&quot; g=&quot;7A&quot; b=&quot;E9&quot;/&gt;&lt;/elem&gt;&lt;elem m_fUsage=&quot;1.40943422636953641369E-01&quot;&gt;&lt;m_msothmcolidx val=&quot;0&quot;/&gt;&lt;m_rgb r=&quot;F9&quot; g=&quot;C1&quot; b=&quot;5B&quot;/&gt;&lt;/elem&gt;&lt;elem m_fUsage=&quot;1.22570402212257026364E-01&quot;&gt;&lt;m_msothmcolidx val=&quot;0&quot;/&gt;&lt;m_rgb r=&quot;E2&quot; g=&quot;05&quot; b=&quot;05&quot;/&gt;&lt;/elem&gt;&lt;elem m_fUsage=&quot;5.64340664416701359718E-02&quot;&gt;&lt;m_msothmcolidx val=&quot;0&quot;/&gt;&lt;m_rgb r=&quot;26&quot; g=&quot;A0&quot; b=&quot;18&quot;/&gt;&lt;/elem&gt;&lt;elem m_fUsage=&quot;3.82407374219830564765E-02&quot;&gt;&lt;m_msothmcolidx val=&quot;0&quot;/&gt;&lt;m_rgb r=&quot;FB&quot; g=&quot;33&quot; b=&quot;33&quot;/&gt;&lt;/elem&gt;&lt;elem m_fUsage=&quot;1.96150368731743095230E-02&quot;&gt;&lt;m_msothmcolidx val=&quot;0&quot;/&gt;&lt;m_rgb r=&quot;C7&quot; g=&quot;7C&quot; b=&quot;69&quot;/&gt;&lt;/elem&gt;&lt;elem m_fUsage=&quot;1.48389486892589513717E-02&quot;&gt;&lt;m_msothmcolidx val=&quot;0&quot;/&gt;&lt;m_rgb r=&quot;F3&quot; g=&quot;89&quot; b=&quot;7A&quot;/&gt;&lt;/elem&gt;&lt;elem m_fUsage=&quot;4.63839768658810738117E-03&quot;&gt;&lt;m_msothmcolidx val=&quot;0&quot;/&gt;&lt;m_rgb r=&quot;FF&quot; g=&quot;6C&quot; b=&quot;00&quot;/&gt;&lt;/elem&gt;&lt;elem m_fUsage=&quot;4.23658856391269465075E-04&quot;&gt;&lt;m_msothmcolidx val=&quot;0&quot;/&gt;&lt;m_rgb r=&quot;52&quot; g=&quot;5F&quot; b=&quot;69&quot;/&gt;&lt;/elem&gt;&lt;elem m_fUsage=&quot;3.69988485035127590266E-04&quot;&gt;&lt;m_msothmcolidx val=&quot;0&quot;/&gt;&lt;m_rgb r=&quot;25&quot; g=&quot;58&quot; b=&quot;2C&quot;/&gt;&lt;/elem&gt;&lt;elem m_fUsage=&quot;2.99690672878453394194E-04&quot;&gt;&lt;m_msothmcolidx val=&quot;0&quot;/&gt;&lt;m_rgb r=&quot;56&quot; g=&quot;BE&quot; b=&quot;63&quot;/&gt;&lt;/elem&gt;&lt;elem m_fUsage=&quot;2.61568927457883781029E-06&quot;&gt;&lt;m_msothmcolidx val=&quot;0&quot;/&gt;&lt;m_rgb r=&quot;77&quot; g=&quot;00&quot; b=&quot;00&quot;/&gt;&lt;/elem&gt;&lt;elem m_fUsage=&quot;1.39672695940223029156E-06&quot;&gt;&lt;m_msothmcolidx val=&quot;0&quot;/&gt;&lt;m_rgb r=&quot;FF&quot; g=&quot;35&quot; b=&quot;35&quot;/&gt;&lt;/elem&gt;&lt;elem m_fUsage=&quot;1.36515630809419491190E-06&quot;&gt;&lt;m_msothmcolidx val=&quot;0&quot;/&gt;&lt;m_rgb r=&quot;FF&quot; g=&quot;11&quot; b=&quot;11&quot;/&gt;&lt;/elem&gt;&lt;elem m_fUsage=&quot;1.24719976859717866571E-06&quot;&gt;&lt;m_msothmcolidx val=&quot;0&quot;/&gt;&lt;m_rgb r=&quot;8A&quot; g=&quot;1D&quot; b=&quot;0D&quot;/&gt;&lt;/elem&gt;&lt;elem m_fUsage=&quot;7.88075449610591543500E-07&quot;&gt;&lt;m_msothmcolidx val=&quot;0&quot;/&gt;&lt;m_rgb r=&quot;8A&quot; g=&quot;8A&quot; b=&quot;8A&quot;/&gt;&lt;/elem&gt;&lt;elem m_fUsage=&quot;4.57405118321208541928E-07&quot;&gt;&lt;m_msothmcolidx val=&quot;0&quot;/&gt;&lt;m_rgb r=&quot;EB&quot; g=&quot;3E&quot; b=&quot;25&quot;/&gt;&lt;/elem&gt;&lt;elem m_fUsage=&quot;1.76477797907128325397E-07&quot;&gt;&lt;m_msothmcolidx val=&quot;0&quot;/&gt;&lt;m_rgb r=&quot;F0&quot; g=&quot;6C&quot; b=&quot;59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sr_pgUviYbx1Xuulj1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GGEMcL3fPE_doVWo_W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32C6A25184FF419637542EC7CC18CB" ma:contentTypeVersion="0" ma:contentTypeDescription="Crear nuevo documento." ma:contentTypeScope="" ma:versionID="7823a728e73cdf0c5077c5df08ead3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CB8149-9C17-47E4-87CA-8AAA0319B59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8FB122-06E4-4034-924C-60A67D9C20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C62BC5-805F-415E-904A-4C00E6372D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127773</TotalTime>
  <Words>408</Words>
  <Application>Microsoft Office PowerPoint</Application>
  <PresentationFormat>Personalizado</PresentationFormat>
  <Paragraphs>62</Paragraphs>
  <Slides>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5_Tema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Casares Tania</dc:creator>
  <cp:lastModifiedBy>Stipanicic Alejandro</cp:lastModifiedBy>
  <cp:revision>3018</cp:revision>
  <cp:lastPrinted>2023-03-31T20:02:51Z</cp:lastPrinted>
  <dcterms:created xsi:type="dcterms:W3CDTF">2015-04-21T15:22:24Z</dcterms:created>
  <dcterms:modified xsi:type="dcterms:W3CDTF">2023-06-09T14:48:14Z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0x010100CE32C6A25184FF419637542EC7CC18CB</vt:lpwstr>
  </property>
</Properties>
</file>